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3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4"/>
    <p:sldMasterId id="2147483810" r:id="rId5"/>
  </p:sldMasterIdLst>
  <p:notesMasterIdLst>
    <p:notesMasterId r:id="rId26"/>
  </p:notesMasterIdLst>
  <p:sldIdLst>
    <p:sldId id="312" r:id="rId6"/>
    <p:sldId id="311" r:id="rId7"/>
    <p:sldId id="287" r:id="rId8"/>
    <p:sldId id="268" r:id="rId9"/>
    <p:sldId id="319" r:id="rId10"/>
    <p:sldId id="286" r:id="rId11"/>
    <p:sldId id="303" r:id="rId12"/>
    <p:sldId id="321" r:id="rId13"/>
    <p:sldId id="257" r:id="rId14"/>
    <p:sldId id="323" r:id="rId15"/>
    <p:sldId id="264" r:id="rId16"/>
    <p:sldId id="322" r:id="rId17"/>
    <p:sldId id="314" r:id="rId18"/>
    <p:sldId id="315" r:id="rId19"/>
    <p:sldId id="316" r:id="rId20"/>
    <p:sldId id="317" r:id="rId21"/>
    <p:sldId id="318" r:id="rId22"/>
    <p:sldId id="307" r:id="rId23"/>
    <p:sldId id="308" r:id="rId24"/>
    <p:sldId id="320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59" autoAdjust="0"/>
    <p:restoredTop sz="94291" autoAdjust="0"/>
  </p:normalViewPr>
  <p:slideViewPr>
    <p:cSldViewPr>
      <p:cViewPr varScale="1">
        <p:scale>
          <a:sx n="104" d="100"/>
          <a:sy n="104" d="100"/>
        </p:scale>
        <p:origin x="174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Sciberras" userId="9be49eca-78c6-4557-99a2-5591718e223b" providerId="ADAL" clId="{A44E138C-B08D-496F-8C70-4189D6BE7C19}"/>
    <pc:docChg chg="custSel addSld modSld">
      <pc:chgData name="C Sciberras" userId="9be49eca-78c6-4557-99a2-5591718e223b" providerId="ADAL" clId="{A44E138C-B08D-496F-8C70-4189D6BE7C19}" dt="2026-05-07T08:44:11.067" v="1295" actId="5793"/>
      <pc:docMkLst>
        <pc:docMk/>
      </pc:docMkLst>
      <pc:sldChg chg="modSp mod">
        <pc:chgData name="C Sciberras" userId="9be49eca-78c6-4557-99a2-5591718e223b" providerId="ADAL" clId="{A44E138C-B08D-496F-8C70-4189D6BE7C19}" dt="2026-05-07T08:44:11.067" v="1295" actId="5793"/>
        <pc:sldMkLst>
          <pc:docMk/>
          <pc:sldMk cId="0" sldId="264"/>
        </pc:sldMkLst>
        <pc:spChg chg="mod">
          <ac:chgData name="C Sciberras" userId="9be49eca-78c6-4557-99a2-5591718e223b" providerId="ADAL" clId="{A44E138C-B08D-496F-8C70-4189D6BE7C19}" dt="2026-05-07T08:44:11.067" v="1295" actId="5793"/>
          <ac:spMkLst>
            <pc:docMk/>
            <pc:sldMk cId="0" sldId="264"/>
            <ac:spMk id="3" creationId="{00000000-0000-0000-0000-000000000000}"/>
          </ac:spMkLst>
        </pc:spChg>
      </pc:sldChg>
    </pc:docChg>
  </pc:docChgLst>
  <pc:docChgLst>
    <pc:chgData name="S Denning" userId="cfe095d2-9d5d-4ed7-8b3f-502c77f3e9d2" providerId="ADAL" clId="{BE1083FE-66CA-4D17-941E-3CAC856D6EA4}"/>
    <pc:docChg chg="modSld">
      <pc:chgData name="S Denning" userId="cfe095d2-9d5d-4ed7-8b3f-502c77f3e9d2" providerId="ADAL" clId="{BE1083FE-66CA-4D17-941E-3CAC856D6EA4}" dt="2026-05-19T17:08:08.542" v="1" actId="20577"/>
      <pc:docMkLst>
        <pc:docMk/>
      </pc:docMkLst>
      <pc:sldChg chg="modSp mod">
        <pc:chgData name="S Denning" userId="cfe095d2-9d5d-4ed7-8b3f-502c77f3e9d2" providerId="ADAL" clId="{BE1083FE-66CA-4D17-941E-3CAC856D6EA4}" dt="2026-05-19T17:08:08.542" v="1" actId="20577"/>
        <pc:sldMkLst>
          <pc:docMk/>
          <pc:sldMk cId="0" sldId="257"/>
        </pc:sldMkLst>
        <pc:spChg chg="mod">
          <ac:chgData name="S Denning" userId="cfe095d2-9d5d-4ed7-8b3f-502c77f3e9d2" providerId="ADAL" clId="{BE1083FE-66CA-4D17-941E-3CAC856D6EA4}" dt="2026-05-19T17:08:08.542" v="1" actId="20577"/>
          <ac:spMkLst>
            <pc:docMk/>
            <pc:sldMk cId="0" sldId="257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45E2E4-170A-498D-80B3-5F8E1DE7B35D}" type="datetimeFigureOut">
              <a:rPr lang="en-GB" smtClean="0"/>
              <a:t>19/05/2026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27AA64-FC30-461E-9C9C-2427E8585E3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2913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27AA64-FC30-461E-9C9C-2427E8585E33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91468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27AA64-FC30-461E-9C9C-2427E8585E33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30715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27AA64-FC30-461E-9C9C-2427E8585E33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46774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27AA64-FC30-461E-9C9C-2427E8585E33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69465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27AA64-FC30-461E-9C9C-2427E8585E33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62912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27AA64-FC30-461E-9C9C-2427E8585E33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6092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27AA64-FC30-461E-9C9C-2427E8585E33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19351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27AA64-FC30-461E-9C9C-2427E8585E33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50397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27AA64-FC30-461E-9C9C-2427E8585E33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39594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27AA64-FC30-461E-9C9C-2427E8585E33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91542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27AA64-FC30-461E-9C9C-2427E8585E33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68449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27AA64-FC30-461E-9C9C-2427E8585E33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18975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27AA64-FC30-461E-9C9C-2427E8585E33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02246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27AA64-FC30-461E-9C9C-2427E8585E33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22223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27AA64-FC30-461E-9C9C-2427E8585E33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50934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27AA64-FC30-461E-9C9C-2427E8585E3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54170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27AA64-FC30-461E-9C9C-2427E8585E3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5180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4" Type="http://schemas.openxmlformats.org/officeDocument/2006/relationships/image" Target="../media/image2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AB02-B485-42E6-944D-165DEB587174}" type="datetimeFigureOut">
              <a:rPr lang="en-US" smtClean="0"/>
              <a:pPr/>
              <a:t>5/19/2026</a:t>
            </a:fld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226B6D-51C8-4CF6-BB0F-2DE9292D3DB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AB02-B485-42E6-944D-165DEB587174}" type="datetimeFigureOut">
              <a:rPr lang="en-US" smtClean="0"/>
              <a:pPr/>
              <a:t>5/19/2026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6B6D-51C8-4CF6-BB0F-2DE9292D3DB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AB02-B485-42E6-944D-165DEB587174}" type="datetimeFigureOut">
              <a:rPr lang="en-US" smtClean="0"/>
              <a:pPr/>
              <a:t>5/19/2026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6B6D-51C8-4CF6-BB0F-2DE9292D3DB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AB02-B485-42E6-944D-165DEB587174}" type="datetimeFigureOut">
              <a:rPr lang="en-US" smtClean="0"/>
              <a:pPr/>
              <a:t>5/19/2026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6B6D-51C8-4CF6-BB0F-2DE9292D3DB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AB02-B485-42E6-944D-165DEB587174}" type="datetimeFigureOut">
              <a:rPr lang="en-US" smtClean="0"/>
              <a:pPr/>
              <a:t>5/19/2026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6B6D-51C8-4CF6-BB0F-2DE9292D3DB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AB02-B485-42E6-944D-165DEB587174}" type="datetimeFigureOut">
              <a:rPr lang="en-US" smtClean="0"/>
              <a:pPr/>
              <a:t>5/19/2026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6B6D-51C8-4CF6-BB0F-2DE9292D3DB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AB02-B485-42E6-944D-165DEB587174}" type="datetimeFigureOut">
              <a:rPr lang="en-US" smtClean="0"/>
              <a:pPr/>
              <a:t>5/19/2026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6B6D-51C8-4CF6-BB0F-2DE9292D3DB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AB02-B485-42E6-944D-165DEB587174}" type="datetimeFigureOut">
              <a:rPr lang="en-US" smtClean="0"/>
              <a:pPr/>
              <a:t>5/19/2026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6B6D-51C8-4CF6-BB0F-2DE9292D3DB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AB02-B485-42E6-944D-165DEB587174}" type="datetimeFigureOut">
              <a:rPr lang="en-US" smtClean="0"/>
              <a:pPr/>
              <a:t>5/19/2026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6B6D-51C8-4CF6-BB0F-2DE9292D3DB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AB02-B485-42E6-944D-165DEB587174}" type="datetimeFigureOut">
              <a:rPr lang="en-US" smtClean="0"/>
              <a:pPr/>
              <a:t>5/19/2026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6B6D-51C8-4CF6-BB0F-2DE9292D3DB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AB02-B485-42E6-944D-165DEB587174}" type="datetimeFigureOut">
              <a:rPr lang="en-US" smtClean="0"/>
              <a:pPr/>
              <a:t>5/19/2026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6B6D-51C8-4CF6-BB0F-2DE9292D3DB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BD94-F3CA-4FB3-AACA-B9F515775EF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19/05/2026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0114B77-2BD9-499A-9DE4-32FE3B382A4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8461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BD94-F3CA-4FB3-AACA-B9F515775EF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19/05/2026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4B77-2BD9-499A-9DE4-32FE3B382A4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6280F61C-9CD2-497B-BDBE-CD0DD66739B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9" y="159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576" imgH="575" progId="TCLayout.ActiveDocument.1">
                  <p:embed/>
                </p:oleObj>
              </mc:Choice>
              <mc:Fallback>
                <p:oleObj name="think-cell Slide" r:id="rId3" imgW="576" imgH="575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6280F61C-9CD2-497B-BDBE-CD0DD66739B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9" y="159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987044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2"/>
            <a:ext cx="7772400" cy="2505075"/>
          </a:xfrm>
        </p:spPr>
        <p:txBody>
          <a:bodyPr anchor="b"/>
          <a:lstStyle>
            <a:lvl1pPr algn="ctr" defTabSz="6858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5"/>
            <a:ext cx="7772400" cy="1131887"/>
          </a:xfrm>
        </p:spPr>
        <p:txBody>
          <a:bodyPr anchor="t"/>
          <a:lstStyle>
            <a:lvl1pPr marL="0" indent="0" algn="ctr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BD94-F3CA-4FB3-AACA-B9F515775EF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19/05/2026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4B77-2BD9-499A-9DE4-32FE3B382A4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Oval 8"/>
          <p:cNvSpPr/>
          <p:nvPr/>
        </p:nvSpPr>
        <p:spPr>
          <a:xfrm>
            <a:off x="4296729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6149636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18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BD94-F3CA-4FB3-AACA-B9F515775EF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19/05/2026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4B77-2BD9-499A-9DE4-32FE3B382A4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848264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1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BD94-F3CA-4FB3-AACA-B9F515775EF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19/05/2026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4B77-2BD9-499A-9DE4-32FE3B382A4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50"/>
            <a:ext cx="4041648" cy="3913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51728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BD94-F3CA-4FB3-AACA-B9F515775EF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19/05/2026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4B77-2BD9-499A-9DE4-32FE3B382A4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3241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BD94-F3CA-4FB3-AACA-B9F515775EF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19/05/2026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4B77-2BD9-499A-9DE4-32FE3B382A4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7525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8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1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8" y="273052"/>
            <a:ext cx="4995863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8" y="2438402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BD94-F3CA-4FB3-AACA-B9F515775EF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19/05/2026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4B77-2BD9-499A-9DE4-32FE3B382A4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8874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7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1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7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7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BD94-F3CA-4FB3-AACA-B9F515775EF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19/05/2026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4B77-2BD9-499A-9DE4-32FE3B382A4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4877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BD94-F3CA-4FB3-AACA-B9F515775EF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19/05/2026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4B77-2BD9-499A-9DE4-32FE3B382A4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1696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BD94-F3CA-4FB3-AACA-B9F515775EF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19/05/2026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14B77-2BD9-499A-9DE4-32FE3B382A4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350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2.e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rgbClr val="00B050"/>
            </a:gs>
            <a:gs pos="76000">
              <a:schemeClr val="bg1">
                <a:tint val="90000"/>
                <a:shade val="90000"/>
                <a:satMod val="200000"/>
              </a:schemeClr>
            </a:gs>
            <a:gs pos="92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1AEAB02-B485-42E6-944D-165DEB587174}" type="datetimeFigureOut">
              <a:rPr lang="en-US" smtClean="0"/>
              <a:pPr/>
              <a:t>5/19/2026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9226B6D-51C8-4CF6-BB0F-2DE9292D3DB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transition spd="slow">
    <p:fade thruBlk="1"/>
  </p:transition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rgbClr val="00B050"/>
            </a:gs>
            <a:gs pos="76000">
              <a:schemeClr val="bg1">
                <a:tint val="90000"/>
                <a:shade val="90000"/>
                <a:satMod val="200000"/>
              </a:schemeClr>
            </a:gs>
            <a:gs pos="92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2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1AEAB02-B485-42E6-944D-165DEB587174}" type="datetimeFigureOut">
              <a:rPr lang="en-US" smtClean="0"/>
              <a:pPr/>
              <a:t>5/19/2026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2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9" y="6356352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9226B6D-51C8-4CF6-BB0F-2DE9292D3DB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8457761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685800" rtl="0" eaLnBrk="1" latinLnBrk="0" hangingPunct="1"/>
            <a:endParaRPr lang="en-US" sz="135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2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aphicFrame>
        <p:nvGraphicFramePr>
          <p:cNvPr id="9" name="Object 8" hidden="1">
            <a:extLst>
              <a:ext uri="{FF2B5EF4-FFF2-40B4-BE49-F238E27FC236}">
                <a16:creationId xmlns:a16="http://schemas.microsoft.com/office/drawing/2014/main" id="{CAE06313-03BD-4D73-9E0B-1F07F05AB0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3"/>
            </p:custDataLst>
          </p:nvPr>
        </p:nvGraphicFramePr>
        <p:xfrm>
          <a:off x="1589" y="159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14" imgW="576" imgH="575" progId="TCLayout.ActiveDocument.1">
                  <p:embed/>
                </p:oleObj>
              </mc:Choice>
              <mc:Fallback>
                <p:oleObj name="think-cell Slide" r:id="rId14" imgW="576" imgH="575" progId="TCLayout.ActiveDocument.1">
                  <p:embed/>
                  <p:pic>
                    <p:nvPicPr>
                      <p:cNvPr id="9" name="Object 8" hidden="1">
                        <a:extLst>
                          <a:ext uri="{FF2B5EF4-FFF2-40B4-BE49-F238E27FC236}">
                            <a16:creationId xmlns:a16="http://schemas.microsoft.com/office/drawing/2014/main" id="{CAE06313-03BD-4D73-9E0B-1F07F05AB0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589" y="159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4146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xStyles>
    <p:titleStyle>
      <a:lvl1pPr algn="ctr" defTabSz="685800" rtl="0" eaLnBrk="1" latinLnBrk="0" hangingPunct="1">
        <a:lnSpc>
          <a:spcPts val="4350"/>
        </a:lnSpc>
        <a:spcBef>
          <a:spcPct val="0"/>
        </a:spcBef>
        <a:buNone/>
        <a:defRPr sz="405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hyperlink" Target="https://healthforunder5s.co.uk/preschool/?cat=ready-for-school" TargetMode="External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4.png"/><Relationship Id="rId4" Type="http://schemas.openxmlformats.org/officeDocument/2006/relationships/hyperlink" Target="https://startingreception.co.uk/#the-basic-skills-to-practice" TargetMode="External"/><Relationship Id="rId9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.emf"/><Relationship Id="rId10" Type="http://schemas.openxmlformats.org/officeDocument/2006/relationships/image" Target="../media/image29.png"/><Relationship Id="rId4" Type="http://schemas.openxmlformats.org/officeDocument/2006/relationships/oleObject" Target="../embeddings/oleObject3.bin"/><Relationship Id="rId9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oldbasinginfants.co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310992"/>
            <a:ext cx="8229600" cy="1600200"/>
          </a:xfrm>
        </p:spPr>
        <p:txBody>
          <a:bodyPr/>
          <a:lstStyle/>
          <a:p>
            <a:r>
              <a:rPr lang="en-GB" b="1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New Parents’ Briefing</a:t>
            </a:r>
            <a:br>
              <a:rPr lang="en-GB" b="1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b="1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May 2026</a:t>
            </a:r>
          </a:p>
        </p:txBody>
      </p:sp>
      <p:pic>
        <p:nvPicPr>
          <p:cNvPr id="5" name="Picture 4" descr="Gold-logo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472771"/>
            <a:ext cx="1212180" cy="118932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B1251FC-CB2C-4DD8-BD60-AF56A78DD7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3808" y="647699"/>
            <a:ext cx="3389274" cy="3448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964611"/>
      </p:ext>
    </p:extLst>
  </p:cSld>
  <p:clrMapOvr>
    <a:masterClrMapping/>
  </p:clrMapOvr>
  <p:transition spd="slow"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/>
          <a:lstStyle/>
          <a:p>
            <a:r>
              <a:rPr lang="en-GB" b="1" dirty="0"/>
              <a:t>Welcome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340768"/>
            <a:ext cx="7931224" cy="54006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Introductions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Presentation will be on the school website  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New Year R 2026-2027 – Children’s Tab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b="1" dirty="0">
                <a:solidFill>
                  <a:schemeClr val="tx1"/>
                </a:solidFill>
              </a:rPr>
              <a:t>     - Updates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b="1" dirty="0">
                <a:solidFill>
                  <a:schemeClr val="tx1"/>
                </a:solidFill>
              </a:rPr>
              <a:t>     - Videos – Drop off and pick up / Visiting the office / Meet the staff – coming soon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Today is an opportunity to ask any questions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EBBBAC-A20F-4C70-95A2-D239BBA357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328" y="188640"/>
            <a:ext cx="1366838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624878"/>
      </p:ext>
    </p:extLst>
  </p:cSld>
  <p:clrMapOvr>
    <a:masterClrMapping/>
  </p:clrMapOvr>
  <p:transition spd="slow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4613"/>
            <a:ext cx="7467600" cy="80883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200" b="1" cap="none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Calibri" panose="020F0502020204030204" pitchFamily="34" charset="0"/>
              </a:rPr>
              <a:t>Courage to try, Power to change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986239"/>
            <a:ext cx="8435280" cy="4873752"/>
          </a:xfrm>
        </p:spPr>
        <p:txBody>
          <a:bodyPr/>
          <a:lstStyle/>
          <a:p>
            <a:pPr algn="ctr">
              <a:buNone/>
            </a:pPr>
            <a:endParaRPr lang="en-GB" dirty="0"/>
          </a:p>
          <a:p>
            <a:pPr algn="ctr">
              <a:buNone/>
            </a:pPr>
            <a:endParaRPr lang="en-GB" dirty="0"/>
          </a:p>
        </p:txBody>
      </p:sp>
      <p:pic>
        <p:nvPicPr>
          <p:cNvPr id="5" name="Picture 4" descr="Gold-logo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1366838" cy="13906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501C8E4-5B25-4299-A438-867406C177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1653" y="4581128"/>
            <a:ext cx="1579163" cy="160667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903DC15-841C-485B-AA07-22E98D8829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608" y="3900852"/>
            <a:ext cx="1490448" cy="10445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4D6D612-77DB-4A84-8C1F-0D32BEF3EE05}"/>
              </a:ext>
            </a:extLst>
          </p:cNvPr>
          <p:cNvSpPr txBox="1"/>
          <p:nvPr/>
        </p:nvSpPr>
        <p:spPr>
          <a:xfrm>
            <a:off x="1008212" y="5075892"/>
            <a:ext cx="15905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Collaboration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DC4B215-7101-4E8E-A0B5-2F77193840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9792" y="1676944"/>
            <a:ext cx="1287821" cy="164284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FC3099F-E3B4-4AD1-8B88-B1F5A782CB42}"/>
              </a:ext>
            </a:extLst>
          </p:cNvPr>
          <p:cNvSpPr txBox="1"/>
          <p:nvPr/>
        </p:nvSpPr>
        <p:spPr>
          <a:xfrm>
            <a:off x="2813749" y="3395898"/>
            <a:ext cx="1059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Courage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890C948-AAFB-4E9B-ABC6-0AD03AC043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64386" y="4020422"/>
            <a:ext cx="1199851" cy="146648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3A1C8D8-C084-4FB8-AED9-A86DC10EA00F}"/>
              </a:ext>
            </a:extLst>
          </p:cNvPr>
          <p:cNvSpPr txBox="1"/>
          <p:nvPr/>
        </p:nvSpPr>
        <p:spPr>
          <a:xfrm>
            <a:off x="3181119" y="5557433"/>
            <a:ext cx="1141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Curiosity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72183AE-DEAA-4BE8-857A-DAFCAA0ADF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49722" y="1842902"/>
            <a:ext cx="1324266" cy="155107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9E5BD10-B450-44F4-ABB0-C47322283FB6}"/>
              </a:ext>
            </a:extLst>
          </p:cNvPr>
          <p:cNvSpPr txBox="1"/>
          <p:nvPr/>
        </p:nvSpPr>
        <p:spPr>
          <a:xfrm>
            <a:off x="5043430" y="3462103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Kindness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9C1E766-91E1-4A1B-8AE7-0AE45733763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68305" y="1285603"/>
            <a:ext cx="1286850" cy="241153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D9028C8-3A4D-42BA-AB40-CBD2D69EA900}"/>
              </a:ext>
            </a:extLst>
          </p:cNvPr>
          <p:cNvSpPr txBox="1"/>
          <p:nvPr/>
        </p:nvSpPr>
        <p:spPr>
          <a:xfrm>
            <a:off x="7092758" y="3769801"/>
            <a:ext cx="1207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Resilience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1C46138-CCA0-4DDE-BA9A-5AECA9BE71D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97516" y="4175011"/>
            <a:ext cx="1526558" cy="146648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2F417172-5832-438C-91D4-1D7187D09518}"/>
              </a:ext>
            </a:extLst>
          </p:cNvPr>
          <p:cNvSpPr txBox="1"/>
          <p:nvPr/>
        </p:nvSpPr>
        <p:spPr>
          <a:xfrm>
            <a:off x="5205333" y="5641496"/>
            <a:ext cx="974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Respect</a:t>
            </a:r>
          </a:p>
        </p:txBody>
      </p:sp>
    </p:spTree>
    <p:extLst>
      <p:ext uri="{BB962C8B-B14F-4D97-AF65-F5344CB8AC3E}">
        <p14:creationId xmlns:p14="http://schemas.microsoft.com/office/powerpoint/2010/main" val="84625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200" b="1" cap="none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Information Packs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GB" b="1" dirty="0">
                <a:solidFill>
                  <a:schemeClr val="tx1"/>
                </a:solidFill>
              </a:rPr>
              <a:t>All the info you need.</a:t>
            </a:r>
          </a:p>
          <a:p>
            <a:pPr>
              <a:lnSpc>
                <a:spcPct val="200000"/>
              </a:lnSpc>
            </a:pPr>
            <a:r>
              <a:rPr lang="en-GB" b="1" dirty="0">
                <a:solidFill>
                  <a:schemeClr val="tx1"/>
                </a:solidFill>
              </a:rPr>
              <a:t>Uniform – order sooner rather than later as it is a busy time for the company.</a:t>
            </a:r>
          </a:p>
          <a:p>
            <a:pPr>
              <a:lnSpc>
                <a:spcPct val="200000"/>
              </a:lnSpc>
            </a:pPr>
            <a:r>
              <a:rPr lang="en-GB" b="1" dirty="0">
                <a:solidFill>
                  <a:schemeClr val="tx1"/>
                </a:solidFill>
              </a:rPr>
              <a:t>Please complete and return all forms – when you come for Starting Together is a good time to do this.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C89800-D330-48F7-A1C6-8E50576D9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328" y="188640"/>
            <a:ext cx="1366838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124001"/>
      </p:ext>
    </p:extLst>
  </p:cSld>
  <p:clrMapOvr>
    <a:masterClrMapping/>
  </p:clrMapOvr>
  <p:transition spd="slow"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200" b="1" cap="none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Information Packs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200000"/>
              </a:lnSpc>
            </a:pPr>
            <a:r>
              <a:rPr lang="en-GB" b="1" dirty="0">
                <a:solidFill>
                  <a:schemeClr val="tx1"/>
                </a:solidFill>
              </a:rPr>
              <a:t>Lunch menu – Special dietary requirements</a:t>
            </a:r>
          </a:p>
          <a:p>
            <a:pPr>
              <a:lnSpc>
                <a:spcPct val="200000"/>
              </a:lnSpc>
            </a:pPr>
            <a:r>
              <a:rPr lang="en-GB" b="1" dirty="0">
                <a:solidFill>
                  <a:schemeClr val="tx1"/>
                </a:solidFill>
              </a:rPr>
              <a:t>Term dates and INSET days</a:t>
            </a:r>
          </a:p>
          <a:p>
            <a:pPr>
              <a:lnSpc>
                <a:spcPct val="200000"/>
              </a:lnSpc>
            </a:pPr>
            <a:r>
              <a:rPr lang="en-GB" b="1" dirty="0">
                <a:solidFill>
                  <a:schemeClr val="tx1"/>
                </a:solidFill>
              </a:rPr>
              <a:t>Breakfast and After School Care Clubs</a:t>
            </a:r>
          </a:p>
          <a:p>
            <a:pPr>
              <a:lnSpc>
                <a:spcPct val="200000"/>
              </a:lnSpc>
            </a:pPr>
            <a:r>
              <a:rPr lang="en-GB" b="1" dirty="0">
                <a:solidFill>
                  <a:schemeClr val="tx1"/>
                </a:solidFill>
              </a:rPr>
              <a:t>School Milk</a:t>
            </a:r>
          </a:p>
          <a:p>
            <a:pPr>
              <a:lnSpc>
                <a:spcPct val="200000"/>
              </a:lnSpc>
            </a:pPr>
            <a:r>
              <a:rPr lang="en-GB" b="1" dirty="0">
                <a:solidFill>
                  <a:schemeClr val="tx1"/>
                </a:solidFill>
              </a:rPr>
              <a:t>F.O.O.B.S.</a:t>
            </a:r>
          </a:p>
          <a:p>
            <a:pPr>
              <a:lnSpc>
                <a:spcPct val="200000"/>
              </a:lnSpc>
            </a:pPr>
            <a:endParaRPr lang="en-GB" b="1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97320EE-9147-4B8F-8926-FECFC4B4250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-GB" b="1" dirty="0">
                <a:solidFill>
                  <a:schemeClr val="tx1"/>
                </a:solidFill>
              </a:rPr>
              <a:t>Included:</a:t>
            </a:r>
          </a:p>
          <a:p>
            <a:pPr>
              <a:lnSpc>
                <a:spcPct val="200000"/>
              </a:lnSpc>
            </a:pPr>
            <a:r>
              <a:rPr lang="en-GB" b="1" dirty="0">
                <a:solidFill>
                  <a:schemeClr val="tx1"/>
                </a:solidFill>
              </a:rPr>
              <a:t>Forms for completion on the right-hand side: please do all</a:t>
            </a:r>
          </a:p>
          <a:p>
            <a:pPr>
              <a:lnSpc>
                <a:spcPct val="200000"/>
              </a:lnSpc>
            </a:pPr>
            <a:r>
              <a:rPr lang="en-GB" b="1" dirty="0">
                <a:solidFill>
                  <a:schemeClr val="tx1"/>
                </a:solidFill>
              </a:rPr>
              <a:t>Entry timetable</a:t>
            </a:r>
          </a:p>
          <a:p>
            <a:pPr>
              <a:lnSpc>
                <a:spcPct val="200000"/>
              </a:lnSpc>
            </a:pPr>
            <a:r>
              <a:rPr lang="en-GB" b="1" dirty="0">
                <a:solidFill>
                  <a:schemeClr val="tx1"/>
                </a:solidFill>
              </a:rPr>
              <a:t>RRE booklet</a:t>
            </a:r>
          </a:p>
          <a:p>
            <a:pPr>
              <a:lnSpc>
                <a:spcPct val="200000"/>
              </a:lnSpc>
            </a:pPr>
            <a:r>
              <a:rPr lang="en-GB" b="1" dirty="0">
                <a:solidFill>
                  <a:schemeClr val="tx1"/>
                </a:solidFill>
              </a:rPr>
              <a:t>Housekeeping</a:t>
            </a:r>
          </a:p>
          <a:p>
            <a:pPr>
              <a:lnSpc>
                <a:spcPct val="200000"/>
              </a:lnSpc>
            </a:pPr>
            <a:r>
              <a:rPr lang="en-GB" b="1" dirty="0">
                <a:solidFill>
                  <a:schemeClr val="tx1"/>
                </a:solidFill>
              </a:rPr>
              <a:t>School Uniform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3732D2-2561-4046-930F-2920972816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328" y="188640"/>
            <a:ext cx="1366838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900362"/>
      </p:ext>
    </p:extLst>
  </p:cSld>
  <p:clrMapOvr>
    <a:masterClrMapping/>
  </p:clrMapOvr>
  <p:transition spd="slow"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1430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sz="4200" b="1" cap="none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Calibri" panose="020F0502020204030204" pitchFamily="34" charset="0"/>
              </a:rPr>
              <a:t>Pleas for your support!</a:t>
            </a:r>
            <a:endParaRPr lang="en-GB" sz="4200" b="1" cap="none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914400" y="1600200"/>
            <a:ext cx="3657600" cy="4572000"/>
          </a:xfrm>
        </p:spPr>
        <p:txBody>
          <a:bodyPr>
            <a:normAutofit lnSpcReduction="10000"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3600" b="1" dirty="0">
                <a:solidFill>
                  <a:schemeClr val="tx1"/>
                </a:solidFill>
              </a:rPr>
              <a:t>Parking!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en-GB" sz="3600" b="1" dirty="0">
              <a:solidFill>
                <a:schemeClr val="tx1"/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3600" b="1" dirty="0">
                <a:solidFill>
                  <a:schemeClr val="tx1"/>
                </a:solidFill>
              </a:rPr>
              <a:t>Transition 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en-GB" sz="3600" b="1" dirty="0">
                <a:solidFill>
                  <a:schemeClr val="tx1"/>
                </a:solidFill>
              </a:rPr>
              <a:t>     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3600" b="1" dirty="0">
                <a:solidFill>
                  <a:schemeClr val="tx1"/>
                </a:solidFill>
              </a:rPr>
              <a:t>Late Arrivals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en-GB" sz="3600" b="1" dirty="0">
              <a:solidFill>
                <a:schemeClr val="tx1"/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3600" b="1" dirty="0">
                <a:solidFill>
                  <a:schemeClr val="tx1"/>
                </a:solidFill>
              </a:rPr>
              <a:t>Sickness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>
          <a:xfrm>
            <a:off x="4067944" y="1600200"/>
            <a:ext cx="4392488" cy="4781128"/>
          </a:xfrm>
        </p:spPr>
        <p:txBody>
          <a:bodyPr>
            <a:normAutofit fontScale="92500"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3600" b="1" dirty="0">
                <a:solidFill>
                  <a:schemeClr val="tx1"/>
                </a:solidFill>
              </a:rPr>
              <a:t>Free School Meals</a:t>
            </a:r>
          </a:p>
          <a:p>
            <a:pPr lvl="2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2900" b="1" dirty="0">
                <a:solidFill>
                  <a:schemeClr val="tx1"/>
                </a:solidFill>
              </a:rPr>
              <a:t>Free for every child in YR, 1, 2</a:t>
            </a:r>
          </a:p>
          <a:p>
            <a:pPr marL="914400" lvl="2" indent="0">
              <a:buClr>
                <a:srgbClr val="0070C0"/>
              </a:buClr>
              <a:buNone/>
            </a:pPr>
            <a:endParaRPr lang="en-GB" sz="3600" b="1" dirty="0">
              <a:solidFill>
                <a:schemeClr val="tx1"/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3600" b="1" dirty="0">
                <a:solidFill>
                  <a:schemeClr val="tx1"/>
                </a:solidFill>
              </a:rPr>
              <a:t>Pupil Premium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en-GB" sz="3600" b="1" dirty="0">
              <a:solidFill>
                <a:schemeClr val="tx1"/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3600" b="1" dirty="0">
                <a:solidFill>
                  <a:schemeClr val="tx1"/>
                </a:solidFill>
              </a:rPr>
              <a:t>Leave of Absence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9EE636-1BD9-4F1E-8F79-B551836227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328" y="188640"/>
            <a:ext cx="1366838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935971"/>
      </p:ext>
    </p:extLst>
  </p:cSld>
  <p:clrMapOvr>
    <a:masterClrMapping/>
  </p:clrMapOvr>
  <p:transition spd="slow"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Starting Dates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92500" lnSpcReduction="10000"/>
          </a:bodyPr>
          <a:lstStyle/>
          <a:p>
            <a:endParaRPr lang="en-GB" dirty="0"/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Ready to start class visits -  Week beginning Wednesday 2</a:t>
            </a:r>
            <a:r>
              <a:rPr lang="en-GB" b="1" baseline="30000" dirty="0">
                <a:solidFill>
                  <a:schemeClr val="tx1"/>
                </a:solidFill>
              </a:rPr>
              <a:t>nd</a:t>
            </a:r>
            <a:r>
              <a:rPr lang="en-GB" b="1" dirty="0">
                <a:solidFill>
                  <a:schemeClr val="tx1"/>
                </a:solidFill>
              </a:rPr>
              <a:t> September to Friday 4</a:t>
            </a:r>
            <a:r>
              <a:rPr lang="en-GB" b="1" baseline="30000" dirty="0">
                <a:solidFill>
                  <a:schemeClr val="tx1"/>
                </a:solidFill>
              </a:rPr>
              <a:t>th</a:t>
            </a:r>
            <a:r>
              <a:rPr lang="en-GB" b="1" dirty="0">
                <a:solidFill>
                  <a:schemeClr val="tx1"/>
                </a:solidFill>
              </a:rPr>
              <a:t> September.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All part-time start from Monday 7</a:t>
            </a:r>
            <a:r>
              <a:rPr lang="en-GB" b="1" baseline="30000" dirty="0">
                <a:solidFill>
                  <a:schemeClr val="tx1"/>
                </a:solidFill>
              </a:rPr>
              <a:t>th</a:t>
            </a:r>
            <a:r>
              <a:rPr lang="en-GB" b="1" dirty="0">
                <a:solidFill>
                  <a:schemeClr val="tx1"/>
                </a:solidFill>
              </a:rPr>
              <a:t> September to Wednesday 9</a:t>
            </a:r>
            <a:r>
              <a:rPr lang="en-GB" b="1" baseline="30000" dirty="0">
                <a:solidFill>
                  <a:schemeClr val="tx1"/>
                </a:solidFill>
              </a:rPr>
              <a:t>th</a:t>
            </a:r>
            <a:r>
              <a:rPr lang="en-GB" b="1" dirty="0">
                <a:solidFill>
                  <a:schemeClr val="tx1"/>
                </a:solidFill>
              </a:rPr>
              <a:t> September.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Full time – From Thursday 10</a:t>
            </a:r>
            <a:r>
              <a:rPr lang="en-GB" b="1" baseline="30000" dirty="0">
                <a:solidFill>
                  <a:schemeClr val="tx1"/>
                </a:solidFill>
              </a:rPr>
              <a:t>th </a:t>
            </a:r>
            <a:r>
              <a:rPr lang="en-GB" b="1" dirty="0">
                <a:solidFill>
                  <a:schemeClr val="tx1"/>
                </a:solidFill>
              </a:rPr>
              <a:t>September.</a:t>
            </a:r>
          </a:p>
          <a:p>
            <a:pPr algn="ctr"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Part–time option available if required – Please contact Mrs Denning (Headteacher) or Mrs Sciberras (Early Years Leader) to discuss this.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5FB3B8-0404-4D0C-821F-2150C138EB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328" y="188640"/>
            <a:ext cx="1366838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42014"/>
      </p:ext>
    </p:extLst>
  </p:cSld>
  <p:clrMapOvr>
    <a:masterClrMapping/>
  </p:clrMapOvr>
  <p:transition spd="slow"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3560"/>
            <a:ext cx="7467600" cy="768148"/>
          </a:xfrm>
        </p:spPr>
        <p:txBody>
          <a:bodyPr>
            <a:noAutofit/>
          </a:bodyPr>
          <a:lstStyle/>
          <a:p>
            <a:pPr algn="ctr"/>
            <a:r>
              <a:rPr lang="en-GB" sz="4200" b="1" cap="none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Our transition programme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941" y="972525"/>
            <a:ext cx="8208912" cy="5655568"/>
          </a:xfrm>
        </p:spPr>
        <p:txBody>
          <a:bodyPr>
            <a:normAutofit/>
          </a:bodyPr>
          <a:lstStyle/>
          <a:p>
            <a:pPr algn="just">
              <a:buClr>
                <a:srgbClr val="0070C0"/>
              </a:buClr>
            </a:pPr>
            <a:r>
              <a:rPr lang="en-GB" sz="2600" b="1" dirty="0">
                <a:solidFill>
                  <a:schemeClr val="tx1"/>
                </a:solidFill>
                <a:cs typeface="Calibri" panose="020F0502020204030204" pitchFamily="34" charset="0"/>
              </a:rPr>
              <a:t>Continuation of the education your child has received at pre-school – still working within the Foundation Stage. A curriculum evening in September will go into more detail on this.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en-GB" sz="2600" b="1" dirty="0">
              <a:solidFill>
                <a:schemeClr val="tx1"/>
              </a:solidFill>
              <a:cs typeface="Calibri" panose="020F0502020204030204" pitchFamily="34" charset="0"/>
            </a:endParaRP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2600" b="1" dirty="0">
                <a:solidFill>
                  <a:schemeClr val="tx1"/>
                </a:solidFill>
                <a:cs typeface="Calibri" panose="020F0502020204030204" pitchFamily="34" charset="0"/>
              </a:rPr>
              <a:t>Open door. Discussions in person or through the Home-School Communication Book.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en-GB" sz="2600" b="1" dirty="0">
              <a:solidFill>
                <a:schemeClr val="tx1"/>
              </a:solidFill>
              <a:cs typeface="Calibri" panose="020F0502020204030204" pitchFamily="34" charset="0"/>
            </a:endParaRP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2600" b="1" dirty="0">
                <a:solidFill>
                  <a:schemeClr val="tx1"/>
                </a:solidFill>
                <a:cs typeface="Calibri" panose="020F0502020204030204" pitchFamily="34" charset="0"/>
              </a:rPr>
              <a:t>Our partnership with you – we want this to begin right from your child’s first contact.</a:t>
            </a:r>
          </a:p>
        </p:txBody>
      </p:sp>
      <p:pic>
        <p:nvPicPr>
          <p:cNvPr id="2050" name="Picture 2" descr="T:\Teacher's Resources\Whole School Medium Term Plans\Early Years Foundation Stage Planning\New Parents Evening Photos\0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220472"/>
            <a:ext cx="2691496" cy="1513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F23B9B3-2059-4DF0-A214-DD9ACCF02F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941" y="5384798"/>
            <a:ext cx="1366838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844421"/>
      </p:ext>
    </p:extLst>
  </p:cSld>
  <p:clrMapOvr>
    <a:masterClrMapping/>
  </p:clrMapOvr>
  <p:transition spd="slow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3560"/>
            <a:ext cx="7467600" cy="768148"/>
          </a:xfrm>
        </p:spPr>
        <p:txBody>
          <a:bodyPr>
            <a:noAutofit/>
          </a:bodyPr>
          <a:lstStyle/>
          <a:p>
            <a:pPr algn="ctr"/>
            <a:r>
              <a:rPr lang="en-GB" sz="4200" b="1" cap="none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Our transition programme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941784"/>
            <a:ext cx="8208912" cy="5655568"/>
          </a:xfrm>
        </p:spPr>
        <p:txBody>
          <a:bodyPr>
            <a:normAutofit/>
          </a:bodyPr>
          <a:lstStyle/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en-GB" sz="2800" b="1" dirty="0">
              <a:solidFill>
                <a:schemeClr val="tx1"/>
              </a:solidFill>
              <a:cs typeface="Calibri" panose="020F0502020204030204" pitchFamily="34" charset="0"/>
            </a:endParaRP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solidFill>
                  <a:schemeClr val="tx1"/>
                </a:solidFill>
                <a:cs typeface="Calibri" panose="020F0502020204030204" pitchFamily="34" charset="0"/>
              </a:rPr>
              <a:t>Pre-school discussions and visits – June/July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en-GB" sz="2800" b="1" u="sng" dirty="0">
              <a:solidFill>
                <a:schemeClr val="tx1"/>
              </a:solidFill>
              <a:cs typeface="Calibri" panose="020F0502020204030204" pitchFamily="34" charset="0"/>
            </a:endParaRP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2800" b="1" u="sng" dirty="0">
                <a:solidFill>
                  <a:schemeClr val="tx1"/>
                </a:solidFill>
                <a:cs typeface="Calibri" panose="020F0502020204030204" pitchFamily="34" charset="0"/>
              </a:rPr>
              <a:t>Starting Together Sessions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solidFill>
                  <a:schemeClr val="tx1"/>
                </a:solidFill>
                <a:cs typeface="Calibri" panose="020F0502020204030204" pitchFamily="34" charset="0"/>
              </a:rPr>
              <a:t>Group A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2000" b="1" dirty="0">
                <a:solidFill>
                  <a:schemeClr val="tx1"/>
                </a:solidFill>
                <a:cs typeface="Calibri" panose="020F0502020204030204" pitchFamily="34" charset="0"/>
              </a:rPr>
              <a:t>Monday 22</a:t>
            </a:r>
            <a:r>
              <a:rPr lang="en-GB" sz="2000" b="1" baseline="30000" dirty="0">
                <a:solidFill>
                  <a:schemeClr val="tx1"/>
                </a:solidFill>
                <a:cs typeface="Calibri" panose="020F0502020204030204" pitchFamily="34" charset="0"/>
              </a:rPr>
              <a:t>nd</a:t>
            </a:r>
            <a:r>
              <a:rPr lang="en-GB" sz="2000" b="1" dirty="0">
                <a:solidFill>
                  <a:schemeClr val="tx1"/>
                </a:solidFill>
                <a:cs typeface="Calibri" panose="020F0502020204030204" pitchFamily="34" charset="0"/>
              </a:rPr>
              <a:t> June: 9.15 - 10.15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2000" b="1" dirty="0">
                <a:solidFill>
                  <a:schemeClr val="tx1"/>
                </a:solidFill>
                <a:cs typeface="Calibri" panose="020F0502020204030204" pitchFamily="34" charset="0"/>
              </a:rPr>
              <a:t>Friday 10</a:t>
            </a:r>
            <a:r>
              <a:rPr lang="en-GB" sz="2000" b="1" baseline="30000" dirty="0">
                <a:solidFill>
                  <a:schemeClr val="tx1"/>
                </a:solidFill>
                <a:cs typeface="Calibri" panose="020F0502020204030204" pitchFamily="34" charset="0"/>
              </a:rPr>
              <a:t>th</a:t>
            </a:r>
            <a:r>
              <a:rPr lang="en-GB" sz="2000" b="1" dirty="0">
                <a:solidFill>
                  <a:schemeClr val="tx1"/>
                </a:solidFill>
                <a:cs typeface="Calibri" panose="020F0502020204030204" pitchFamily="34" charset="0"/>
              </a:rPr>
              <a:t> July: 3.45 – 4.45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solidFill>
                  <a:schemeClr val="tx1"/>
                </a:solidFill>
                <a:cs typeface="Calibri" panose="020F0502020204030204" pitchFamily="34" charset="0"/>
              </a:rPr>
              <a:t>Group B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2000" b="1" dirty="0">
                <a:solidFill>
                  <a:schemeClr val="tx1"/>
                </a:solidFill>
                <a:cs typeface="Calibri" panose="020F0502020204030204" pitchFamily="34" charset="0"/>
              </a:rPr>
              <a:t>Friday 26</a:t>
            </a:r>
            <a:r>
              <a:rPr lang="en-GB" sz="2000" b="1" baseline="30000" dirty="0">
                <a:solidFill>
                  <a:schemeClr val="tx1"/>
                </a:solidFill>
                <a:cs typeface="Calibri" panose="020F0502020204030204" pitchFamily="34" charset="0"/>
              </a:rPr>
              <a:t>th</a:t>
            </a:r>
            <a:r>
              <a:rPr lang="en-GB" sz="2000" b="1" dirty="0">
                <a:solidFill>
                  <a:schemeClr val="tx1"/>
                </a:solidFill>
                <a:cs typeface="Calibri" panose="020F0502020204030204" pitchFamily="34" charset="0"/>
              </a:rPr>
              <a:t> June – 3.45-4.45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2000" b="1" dirty="0">
                <a:solidFill>
                  <a:schemeClr val="tx1"/>
                </a:solidFill>
                <a:cs typeface="Calibri" panose="020F0502020204030204" pitchFamily="34" charset="0"/>
              </a:rPr>
              <a:t>Monday 6</a:t>
            </a:r>
            <a:r>
              <a:rPr lang="en-GB" sz="2000" b="1" baseline="30000" dirty="0">
                <a:solidFill>
                  <a:schemeClr val="tx1"/>
                </a:solidFill>
                <a:cs typeface="Calibri" panose="020F0502020204030204" pitchFamily="34" charset="0"/>
              </a:rPr>
              <a:t>th</a:t>
            </a:r>
            <a:r>
              <a:rPr lang="en-GB" sz="2000" b="1" dirty="0">
                <a:solidFill>
                  <a:schemeClr val="tx1"/>
                </a:solidFill>
                <a:cs typeface="Calibri" panose="020F0502020204030204" pitchFamily="34" charset="0"/>
              </a:rPr>
              <a:t> July – 9.15 – 10.15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en-GB" sz="2000" b="1" dirty="0">
              <a:solidFill>
                <a:schemeClr val="tx1"/>
              </a:solidFill>
              <a:cs typeface="Calibri" panose="020F0502020204030204" pitchFamily="34" charset="0"/>
            </a:endParaRPr>
          </a:p>
        </p:txBody>
      </p:sp>
      <p:pic>
        <p:nvPicPr>
          <p:cNvPr id="2050" name="Picture 2" descr="T:\Teacher's Resources\Whole School Medium Term Plans\Early Years Foundation Stage Planning\New Parents Evening Photos\0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542" y="4005064"/>
            <a:ext cx="3600724" cy="2025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3D33DB2-F14F-45A4-AC05-9C1532968D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6376" y="181730"/>
            <a:ext cx="1061625" cy="1080120"/>
          </a:xfrm>
          <a:prstGeom prst="rect">
            <a:avLst/>
          </a:prstGeom>
        </p:spPr>
      </p:pic>
    </p:spTree>
  </p:cSld>
  <p:clrMapOvr>
    <a:masterClrMapping/>
  </p:clrMapOvr>
  <p:transition spd="slow"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765C5B-E2BA-5AD8-0AD6-0C1B8C41DB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01169"/>
            <a:ext cx="8229600" cy="5496183"/>
          </a:xfrm>
        </p:spPr>
        <p:txBody>
          <a:bodyPr>
            <a:normAutofit fontScale="85000" lnSpcReduction="10000"/>
          </a:bodyPr>
          <a:lstStyle/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3200" b="1" u="sng" dirty="0">
                <a:solidFill>
                  <a:schemeClr val="tx1"/>
                </a:solidFill>
                <a:cs typeface="Calibri" panose="020F0502020204030204" pitchFamily="34" charset="0"/>
              </a:rPr>
              <a:t>Home Visits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b="1" dirty="0">
                <a:solidFill>
                  <a:schemeClr val="tx1"/>
                </a:solidFill>
                <a:cs typeface="Calibri" panose="020F0502020204030204" pitchFamily="34" charset="0"/>
              </a:rPr>
              <a:t>Will take place in either July or September.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b="1" dirty="0">
                <a:solidFill>
                  <a:schemeClr val="tx1"/>
                </a:solidFill>
                <a:cs typeface="Calibri" panose="020F0502020204030204" pitchFamily="34" charset="0"/>
              </a:rPr>
              <a:t>A quick 5-10 minute meet and greet of the children in their home to drop off a gift – No cups of tea, please!</a:t>
            </a:r>
            <a:endParaRPr lang="en-GB" dirty="0"/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sz="3200" b="1" u="sng" dirty="0">
                <a:solidFill>
                  <a:schemeClr val="tx1"/>
                </a:solidFill>
                <a:cs typeface="Calibri" panose="020F0502020204030204" pitchFamily="34" charset="0"/>
              </a:rPr>
              <a:t>Ready to Start</a:t>
            </a:r>
            <a:endParaRPr lang="en-GB" sz="3200" b="1" dirty="0">
              <a:solidFill>
                <a:schemeClr val="tx1"/>
              </a:solidFill>
              <a:cs typeface="Calibri" panose="020F0502020204030204" pitchFamily="34" charset="0"/>
            </a:endParaRP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b="1" dirty="0">
                <a:solidFill>
                  <a:schemeClr val="tx1"/>
                </a:solidFill>
                <a:cs typeface="Calibri" panose="020F0502020204030204" pitchFamily="34" charset="0"/>
              </a:rPr>
              <a:t>Beginning Wednesday 2</a:t>
            </a:r>
            <a:r>
              <a:rPr lang="en-GB" b="1" baseline="30000" dirty="0">
                <a:solidFill>
                  <a:schemeClr val="tx1"/>
                </a:solidFill>
                <a:cs typeface="Calibri" panose="020F0502020204030204" pitchFamily="34" charset="0"/>
              </a:rPr>
              <a:t>nd</a:t>
            </a:r>
            <a:r>
              <a:rPr lang="en-GB" b="1" dirty="0">
                <a:solidFill>
                  <a:schemeClr val="tx1"/>
                </a:solidFill>
                <a:cs typeface="Calibri" panose="020F0502020204030204" pitchFamily="34" charset="0"/>
              </a:rPr>
              <a:t> September – Friday 4</a:t>
            </a:r>
            <a:r>
              <a:rPr lang="en-GB" b="1" baseline="30000" dirty="0">
                <a:solidFill>
                  <a:schemeClr val="tx1"/>
                </a:solidFill>
                <a:cs typeface="Calibri" panose="020F0502020204030204" pitchFamily="34" charset="0"/>
              </a:rPr>
              <a:t>th</a:t>
            </a:r>
            <a:r>
              <a:rPr lang="en-GB" b="1" dirty="0">
                <a:solidFill>
                  <a:schemeClr val="tx1"/>
                </a:solidFill>
                <a:cs typeface="Calibri" panose="020F0502020204030204" pitchFamily="34" charset="0"/>
              </a:rPr>
              <a:t> September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b="1" dirty="0">
                <a:solidFill>
                  <a:schemeClr val="tx1"/>
                </a:solidFill>
                <a:cs typeface="Calibri" panose="020F0502020204030204" pitchFamily="34" charset="0"/>
              </a:rPr>
              <a:t>Part-time attendance from Monday 7</a:t>
            </a:r>
            <a:r>
              <a:rPr lang="en-GB" b="1" baseline="30000" dirty="0">
                <a:solidFill>
                  <a:schemeClr val="tx1"/>
                </a:solidFill>
                <a:cs typeface="Calibri" panose="020F0502020204030204" pitchFamily="34" charset="0"/>
              </a:rPr>
              <a:t>th</a:t>
            </a:r>
            <a:r>
              <a:rPr lang="en-GB" b="1" dirty="0">
                <a:solidFill>
                  <a:schemeClr val="tx1"/>
                </a:solidFill>
                <a:cs typeface="Calibri" panose="020F0502020204030204" pitchFamily="34" charset="0"/>
              </a:rPr>
              <a:t> to Wednesday 9</a:t>
            </a:r>
            <a:r>
              <a:rPr lang="en-GB" b="1" baseline="30000" dirty="0">
                <a:solidFill>
                  <a:schemeClr val="tx1"/>
                </a:solidFill>
                <a:cs typeface="Calibri" panose="020F0502020204030204" pitchFamily="34" charset="0"/>
              </a:rPr>
              <a:t>th</a:t>
            </a:r>
            <a:endParaRPr lang="en-GB" b="1" dirty="0">
              <a:solidFill>
                <a:schemeClr val="tx1"/>
              </a:solidFill>
              <a:cs typeface="Calibri" panose="020F0502020204030204" pitchFamily="34" charset="0"/>
            </a:endParaRP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b="1" dirty="0">
                <a:solidFill>
                  <a:schemeClr val="tx1"/>
                </a:solidFill>
                <a:cs typeface="Calibri" panose="020F0502020204030204" pitchFamily="34" charset="0"/>
              </a:rPr>
              <a:t>September Curriculum Evening.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GB" b="1" dirty="0">
                <a:solidFill>
                  <a:schemeClr val="tx1"/>
                </a:solidFill>
                <a:cs typeface="Calibri" panose="020F0502020204030204" pitchFamily="34" charset="0"/>
              </a:rPr>
              <a:t>Follow up sessions from Barnardo’s during the Autumn Term.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en-GB" b="1" dirty="0">
              <a:solidFill>
                <a:schemeClr val="tx1"/>
              </a:solidFill>
              <a:cs typeface="Calibri" panose="020F0502020204030204" pitchFamily="34" charset="0"/>
            </a:endParaRPr>
          </a:p>
          <a:p>
            <a:pPr marL="0" indent="0" algn="ctr">
              <a:buClr>
                <a:srgbClr val="0070C0"/>
              </a:buClr>
              <a:buNone/>
            </a:pPr>
            <a:r>
              <a:rPr lang="en-GB" dirty="0">
                <a:solidFill>
                  <a:schemeClr val="tx1"/>
                </a:solidFill>
                <a:cs typeface="Calibri" panose="020F0502020204030204" pitchFamily="34" charset="0"/>
              </a:rPr>
              <a:t>The details </a:t>
            </a:r>
            <a:r>
              <a:rPr lang="en-GB">
                <a:solidFill>
                  <a:schemeClr val="tx1"/>
                </a:solidFill>
                <a:cs typeface="Calibri" panose="020F0502020204030204" pitchFamily="34" charset="0"/>
              </a:rPr>
              <a:t>of your </a:t>
            </a:r>
            <a:r>
              <a:rPr lang="en-GB" dirty="0">
                <a:solidFill>
                  <a:schemeClr val="tx1"/>
                </a:solidFill>
                <a:cs typeface="Calibri" panose="020F0502020204030204" pitchFamily="34" charset="0"/>
              </a:rPr>
              <a:t>Home Visit and Part-time attendance will be given to you in your </a:t>
            </a:r>
            <a:r>
              <a:rPr lang="en-GB" b="1" i="1" u="sng" dirty="0">
                <a:solidFill>
                  <a:schemeClr val="tx1"/>
                </a:solidFill>
                <a:cs typeface="Calibri" panose="020F0502020204030204" pitchFamily="34" charset="0"/>
              </a:rPr>
              <a:t>last Starting Together session</a:t>
            </a:r>
            <a:r>
              <a:rPr lang="en-GB" dirty="0">
                <a:solidFill>
                  <a:schemeClr val="tx1"/>
                </a:solidFill>
                <a:cs typeface="Calibri" panose="020F0502020204030204" pitchFamily="34" charset="0"/>
              </a:rPr>
              <a:t>. If you know that you are unable to have a visit at the end of July (Between 13</a:t>
            </a:r>
            <a:r>
              <a:rPr lang="en-GB" baseline="30000" dirty="0">
                <a:solidFill>
                  <a:schemeClr val="tx1"/>
                </a:solidFill>
                <a:cs typeface="Calibri" panose="020F0502020204030204" pitchFamily="34" charset="0"/>
              </a:rPr>
              <a:t>th</a:t>
            </a:r>
            <a:r>
              <a:rPr lang="en-GB" dirty="0">
                <a:solidFill>
                  <a:schemeClr val="tx1"/>
                </a:solidFill>
                <a:cs typeface="Calibri" panose="020F0502020204030204" pitchFamily="34" charset="0"/>
              </a:rPr>
              <a:t> and 22</a:t>
            </a:r>
            <a:r>
              <a:rPr lang="en-GB" baseline="30000" dirty="0">
                <a:solidFill>
                  <a:schemeClr val="tx1"/>
                </a:solidFill>
                <a:cs typeface="Calibri" panose="020F0502020204030204" pitchFamily="34" charset="0"/>
              </a:rPr>
              <a:t>nd</a:t>
            </a:r>
            <a:r>
              <a:rPr lang="en-GB" dirty="0">
                <a:solidFill>
                  <a:schemeClr val="tx1"/>
                </a:solidFill>
                <a:cs typeface="Calibri" panose="020F0502020204030204" pitchFamily="34" charset="0"/>
              </a:rPr>
              <a:t> July) or start of September (Between 7</a:t>
            </a:r>
            <a:r>
              <a:rPr lang="en-GB" baseline="30000" dirty="0">
                <a:solidFill>
                  <a:schemeClr val="tx1"/>
                </a:solidFill>
                <a:cs typeface="Calibri" panose="020F0502020204030204" pitchFamily="34" charset="0"/>
              </a:rPr>
              <a:t>th</a:t>
            </a:r>
            <a:r>
              <a:rPr lang="en-GB" dirty="0">
                <a:solidFill>
                  <a:schemeClr val="tx1"/>
                </a:solidFill>
                <a:cs typeface="Calibri" panose="020F0502020204030204" pitchFamily="34" charset="0"/>
              </a:rPr>
              <a:t> and 9</a:t>
            </a:r>
            <a:r>
              <a:rPr lang="en-GB" baseline="30000" dirty="0">
                <a:solidFill>
                  <a:schemeClr val="tx1"/>
                </a:solidFill>
                <a:cs typeface="Calibri" panose="020F0502020204030204" pitchFamily="34" charset="0"/>
              </a:rPr>
              <a:t>th</a:t>
            </a:r>
            <a:r>
              <a:rPr lang="en-GB" dirty="0">
                <a:solidFill>
                  <a:schemeClr val="tx1"/>
                </a:solidFill>
                <a:cs typeface="Calibri" panose="020F0502020204030204" pitchFamily="34" charset="0"/>
              </a:rPr>
              <a:t> September), please inform the office so that we can accommodate your visit ASAP.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647C85-9455-CB57-CCE5-8D410D8F1E1C}"/>
              </a:ext>
            </a:extLst>
          </p:cNvPr>
          <p:cNvSpPr txBox="1"/>
          <p:nvPr/>
        </p:nvSpPr>
        <p:spPr>
          <a:xfrm>
            <a:off x="1043608" y="362505"/>
            <a:ext cx="764319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200" b="1" cap="none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Our transition programme</a:t>
            </a:r>
            <a:endParaRPr lang="en-GB" sz="4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00492AB-E4EB-A7FE-A689-5EF529C215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2360" y="191777"/>
            <a:ext cx="1061625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764288"/>
      </p:ext>
    </p:extLst>
  </p:cSld>
  <p:clrMapOvr>
    <a:masterClrMapping/>
  </p:clrMapOvr>
  <p:transition spd="slow"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14" y="414452"/>
            <a:ext cx="7467600" cy="664594"/>
          </a:xfrm>
        </p:spPr>
        <p:txBody>
          <a:bodyPr>
            <a:noAutofit/>
          </a:bodyPr>
          <a:lstStyle/>
          <a:p>
            <a:pPr algn="ctr"/>
            <a:r>
              <a:rPr lang="en-GB" sz="4200" b="1" cap="none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Before starting school…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260648"/>
            <a:ext cx="7467600" cy="4608512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en-GB" b="1" dirty="0">
              <a:solidFill>
                <a:schemeClr val="tx1"/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en-GB" b="1" dirty="0">
              <a:solidFill>
                <a:schemeClr val="tx1"/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en-GB" b="1" dirty="0">
              <a:solidFill>
                <a:schemeClr val="tx1"/>
              </a:solidFill>
            </a:endParaRPr>
          </a:p>
          <a:p>
            <a:pPr marL="0" indent="0">
              <a:buClr>
                <a:srgbClr val="0070C0"/>
              </a:buClr>
              <a:buNone/>
            </a:pPr>
            <a:r>
              <a:rPr lang="en-GB" b="1" dirty="0">
                <a:solidFill>
                  <a:schemeClr val="tx1"/>
                </a:solidFill>
              </a:rPr>
              <a:t>What should I do before my child starts school?</a:t>
            </a:r>
          </a:p>
          <a:p>
            <a:pPr marL="0" indent="0" algn="ctr">
              <a:buClr>
                <a:srgbClr val="0070C0"/>
              </a:buClr>
              <a:buNone/>
            </a:pPr>
            <a:r>
              <a:rPr lang="en-GB" b="1" dirty="0">
                <a:solidFill>
                  <a:schemeClr val="tx1"/>
                </a:solidFill>
              </a:rPr>
              <a:t>‘Welcome to Year R’ Booklet</a:t>
            </a:r>
          </a:p>
          <a:p>
            <a:pPr marL="0" indent="0" algn="ctr">
              <a:buClr>
                <a:srgbClr val="0070C0"/>
              </a:buClr>
              <a:buNone/>
            </a:pPr>
            <a:r>
              <a:rPr lang="en-GB" b="1" dirty="0">
                <a:solidFill>
                  <a:schemeClr val="tx1"/>
                </a:solidFill>
                <a:cs typeface="Calibri" panose="020F0502020204030204" pitchFamily="34" charset="0"/>
              </a:rPr>
              <a:t>Hampshire Healthy Schools Website: </a:t>
            </a:r>
          </a:p>
          <a:p>
            <a:pPr marL="0" indent="0" algn="ctr">
              <a:buClr>
                <a:srgbClr val="0070C0"/>
              </a:buClr>
              <a:buNone/>
            </a:pPr>
            <a:r>
              <a:rPr lang="en-GB" dirty="0">
                <a:hlinkClick r:id="rId3"/>
              </a:rPr>
              <a:t>Pre-school | Health for Under 5s</a:t>
            </a:r>
            <a:endParaRPr lang="en-GB" dirty="0"/>
          </a:p>
          <a:p>
            <a:pPr marL="0" indent="0" algn="ctr">
              <a:buClr>
                <a:srgbClr val="0070C0"/>
              </a:buClr>
              <a:buNone/>
            </a:pPr>
            <a:r>
              <a:rPr lang="en-GB" b="1" dirty="0">
                <a:solidFill>
                  <a:schemeClr val="tx1"/>
                </a:solidFill>
              </a:rPr>
              <a:t>and</a:t>
            </a:r>
            <a:endParaRPr lang="en-GB" dirty="0"/>
          </a:p>
          <a:p>
            <a:pPr marL="0" indent="0" algn="ctr">
              <a:buClr>
                <a:srgbClr val="0070C0"/>
              </a:buClr>
              <a:buNone/>
            </a:pPr>
            <a:r>
              <a:rPr lang="en-GB" dirty="0">
                <a:hlinkClick r:id="rId4"/>
              </a:rPr>
              <a:t>Home - Starting Reception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T:\Teacher's Resources\Whole School Medium Term Plans\Early Years Foundation Stage Planning\New Parents Evening Photos\20190508_11275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338"/>
          <a:stretch/>
        </p:blipFill>
        <p:spPr bwMode="auto">
          <a:xfrm>
            <a:off x="179512" y="4221088"/>
            <a:ext cx="2208846" cy="1450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:\Teacher's Resources\Whole School Medium Term Plans\Early Years Foundation Stage Planning\New Parents Evening Photos\20180927_09475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6" r="16567" b="20501"/>
          <a:stretch/>
        </p:blipFill>
        <p:spPr bwMode="auto">
          <a:xfrm>
            <a:off x="5076056" y="4240550"/>
            <a:ext cx="2265013" cy="1525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T:\Teacher's Resources\Whole School Medium Term Plans\Early Years Foundation Stage Planning\New Parents Evening Photos\20180927_093324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8" r="4328"/>
          <a:stretch/>
        </p:blipFill>
        <p:spPr bwMode="auto">
          <a:xfrm>
            <a:off x="2123728" y="5326943"/>
            <a:ext cx="2064017" cy="1419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T:\Teacher's Resources\Whole School Medium Term Plans\Early Years Foundation Stage Planning\New Parents Evening Photos\20190510_093151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/>
          <a:stretch/>
        </p:blipFill>
        <p:spPr bwMode="auto">
          <a:xfrm>
            <a:off x="6660232" y="5326943"/>
            <a:ext cx="2249152" cy="134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:\Teacher's Resources\Whole School Medium Term Plans\Early Years Foundation Stage Planning\New Parents Evening Photos\005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90544">
            <a:off x="3862975" y="4412812"/>
            <a:ext cx="1338024" cy="2103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0D09F4B-9413-4434-9966-F74560EB0E5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47867" y="66172"/>
            <a:ext cx="1366838" cy="1390650"/>
          </a:xfrm>
          <a:prstGeom prst="rect">
            <a:avLst/>
          </a:prstGeom>
        </p:spPr>
      </p:pic>
    </p:spTree>
  </p:cSld>
  <p:clrMapOvr>
    <a:masterClrMapping/>
  </p:clrMapOvr>
  <p:transition spd="slow"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5A0DEC-55D1-F8F4-A323-B5C028E72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476672"/>
            <a:ext cx="8229600" cy="4460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b="1" dirty="0">
                <a:solidFill>
                  <a:schemeClr val="tx1"/>
                </a:solidFill>
              </a:rPr>
              <a:t>Services for Young Children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A6E4D2-BFD4-EA4D-1381-BFFE48EBDA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94" y="1412776"/>
            <a:ext cx="8998412" cy="491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783791"/>
      </p:ext>
    </p:extLst>
  </p:cSld>
  <p:clrMapOvr>
    <a:masterClrMapping/>
  </p:clrMapOvr>
  <p:transition spd="slow"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3789"/>
            <a:ext cx="7467600" cy="880618"/>
          </a:xfrm>
        </p:spPr>
        <p:txBody>
          <a:bodyPr>
            <a:noAutofit/>
          </a:bodyPr>
          <a:lstStyle/>
          <a:p>
            <a:pPr algn="ctr"/>
            <a:r>
              <a:rPr lang="en-GB" sz="4200" b="1" cap="none" dirty="0">
                <a:solidFill>
                  <a:schemeClr val="tx1"/>
                </a:solidFill>
              </a:rPr>
              <a:t>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38311" y="620689"/>
            <a:ext cx="8747148" cy="488043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4000" b="1" dirty="0">
                <a:solidFill>
                  <a:schemeClr val="tx1"/>
                </a:solidFill>
              </a:rPr>
              <a:t>Learning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Talk, talk, talk! Explaining, describing, commentary.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Surround them with a rich literary environment – Visit the library and model reading for pleasure.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Give children opportunities to explore and ask questions. Experience of back and forth conversations.</a:t>
            </a:r>
          </a:p>
          <a:p>
            <a:pPr>
              <a:lnSpc>
                <a:spcPct val="150000"/>
              </a:lnSpc>
            </a:pPr>
            <a:r>
              <a:rPr lang="en-GB" b="1" u="sng" dirty="0">
                <a:solidFill>
                  <a:schemeClr val="tx1"/>
                </a:solidFill>
              </a:rPr>
              <a:t>No</a:t>
            </a:r>
            <a:r>
              <a:rPr lang="en-GB" b="1" dirty="0">
                <a:solidFill>
                  <a:schemeClr val="tx1"/>
                </a:solidFill>
              </a:rPr>
              <a:t> expectation of being able to read, write or calculate.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171" name="Picture 3" descr="C:\Users\TMcCarl\AppData\Local\Microsoft\Windows\Temporary Internet Files\Content.IE5\MQ02VUR0\hiking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471" y="4781550"/>
            <a:ext cx="2200275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TMcCarl\AppData\Local\Microsoft\Windows\Temporary Internet Files\Content.IE5\4V143HZA\Kid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301208"/>
            <a:ext cx="2599308" cy="1345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7312B65-7CE8-4CC4-B34D-21CD152FBD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4328" y="188640"/>
            <a:ext cx="1366838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616468"/>
      </p:ext>
    </p:extLst>
  </p:cSld>
  <p:clrMapOvr>
    <a:masterClrMapping/>
  </p:clrMapOvr>
  <p:transition spd="slow"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33789"/>
            <a:ext cx="7467600" cy="880618"/>
          </a:xfrm>
        </p:spPr>
        <p:txBody>
          <a:bodyPr>
            <a:noAutofit/>
          </a:bodyPr>
          <a:lstStyle/>
          <a:p>
            <a:pPr algn="ctr"/>
            <a:r>
              <a:rPr lang="en-GB" sz="4200" b="1" cap="none" dirty="0">
                <a:solidFill>
                  <a:schemeClr val="tx1"/>
                </a:solidFill>
              </a:rPr>
              <a:t>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83477" y="488858"/>
            <a:ext cx="8703292" cy="4640089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4000" b="1" dirty="0">
                <a:solidFill>
                  <a:schemeClr val="tx1"/>
                </a:solidFill>
              </a:rPr>
              <a:t>Dressing: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Dress and undress independently.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Take off and put on their own jumper – remembering to ‘pull out’ the arms afterwards.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Do up their own coat.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Put on their own hat, scarf and gloves.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Encourage ‘trying’ before asking for help and </a:t>
            </a:r>
            <a:r>
              <a:rPr lang="en-GB" b="1">
                <a:solidFill>
                  <a:schemeClr val="tx1"/>
                </a:solidFill>
              </a:rPr>
              <a:t>praise this.</a:t>
            </a:r>
            <a:endParaRPr lang="en-GB" b="1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8194" name="Picture 2" descr="C:\Users\TMcCarl\AppData\Local\Microsoft\Windows\Temporary Internet Files\Content.IE5\AVMK4Y5D\Spear_3851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1754"/>
            <a:ext cx="2431624" cy="196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Gold-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884" y="5174991"/>
            <a:ext cx="1503705" cy="1464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70C5D9-7FA6-4F0B-A4CC-53D23F13BE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4328" y="188640"/>
            <a:ext cx="1366838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986989"/>
      </p:ext>
    </p:extLst>
  </p:cSld>
  <p:clrMapOvr>
    <a:masterClrMapping/>
  </p:clrMapOvr>
  <p:transition spd="slow">
    <p:fade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7467600" cy="880618"/>
          </a:xfrm>
        </p:spPr>
        <p:txBody>
          <a:bodyPr>
            <a:noAutofit/>
          </a:bodyPr>
          <a:lstStyle/>
          <a:p>
            <a:pPr algn="ctr"/>
            <a:r>
              <a:rPr lang="en-GB" sz="4200" b="1" cap="none" dirty="0">
                <a:solidFill>
                  <a:schemeClr val="tx1"/>
                </a:solidFill>
              </a:rPr>
              <a:t>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115616" y="692696"/>
            <a:ext cx="7594068" cy="4943416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GB" sz="4000" b="1" dirty="0">
                <a:solidFill>
                  <a:schemeClr val="tx1"/>
                </a:solidFill>
              </a:rPr>
              <a:t>Belongings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Put their own toys away.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Take responsibility for their own things.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Understanding that all toys and resources are shared and belong to the class. </a:t>
            </a:r>
          </a:p>
        </p:txBody>
      </p:sp>
      <p:pic>
        <p:nvPicPr>
          <p:cNvPr id="9219" name="Picture 3" descr="C:\Users\TMcCarl\AppData\Local\Microsoft\Windows\Temporary Internet Files\Content.IE5\NDQELA7T\messy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789" y="4005064"/>
            <a:ext cx="3528727" cy="266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Gold-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92" y="4675529"/>
            <a:ext cx="1819275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016ED9-2572-4251-852F-D7C7445437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4328" y="188640"/>
            <a:ext cx="1366838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056980"/>
      </p:ext>
    </p:extLst>
  </p:cSld>
  <p:clrMapOvr>
    <a:masterClrMapping/>
  </p:clrMapOvr>
  <p:transition spd="slow"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3789"/>
            <a:ext cx="7467600" cy="880618"/>
          </a:xfrm>
        </p:spPr>
        <p:txBody>
          <a:bodyPr>
            <a:noAutofit/>
          </a:bodyPr>
          <a:lstStyle/>
          <a:p>
            <a:pPr algn="ctr"/>
            <a:r>
              <a:rPr lang="en-GB" sz="4200" b="1" cap="none" dirty="0">
                <a:solidFill>
                  <a:schemeClr val="tx1">
                    <a:lumMod val="95000"/>
                    <a:lumOff val="5000"/>
                  </a:schemeClr>
                </a:solidFill>
              </a:rPr>
              <a:t>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3568" y="1069258"/>
            <a:ext cx="8229600" cy="452596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4000" b="1" dirty="0">
                <a:solidFill>
                  <a:schemeClr val="tx1"/>
                </a:solidFill>
              </a:rPr>
              <a:t>Eating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Have a go at using a knife and fork to cut and eat their food.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Open packs of food in their packed lunch boxes.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Eat a wide variety of foods.</a:t>
            </a:r>
          </a:p>
        </p:txBody>
      </p:sp>
      <p:pic>
        <p:nvPicPr>
          <p:cNvPr id="11266" name="Picture 2" descr="C:\Users\TMcCarl\AppData\Local\Microsoft\Windows\Temporary Internet Files\Content.IE5\4TBMH7H7\eat_alone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368" y="4464089"/>
            <a:ext cx="2189609" cy="1992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Gold-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5168228"/>
            <a:ext cx="1512168" cy="1472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390F790-B793-483E-858A-8CBABEEDB2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4328" y="188640"/>
            <a:ext cx="1366838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791270"/>
      </p:ext>
    </p:extLst>
  </p:cSld>
  <p:clrMapOvr>
    <a:masterClrMapping/>
  </p:clrMapOvr>
  <p:transition spd="slow"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7467600" cy="880618"/>
          </a:xfrm>
        </p:spPr>
        <p:txBody>
          <a:bodyPr>
            <a:noAutofit/>
          </a:bodyPr>
          <a:lstStyle/>
          <a:p>
            <a:pPr algn="ctr"/>
            <a:r>
              <a:rPr lang="en-GB" sz="4200" b="1" cap="none" dirty="0">
                <a:solidFill>
                  <a:schemeClr val="tx1">
                    <a:lumMod val="95000"/>
                    <a:lumOff val="5000"/>
                  </a:schemeClr>
                </a:solidFill>
              </a:rPr>
              <a:t>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55576" y="1069258"/>
            <a:ext cx="8229600" cy="452596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GB" sz="4000" b="1" dirty="0">
                <a:solidFill>
                  <a:schemeClr val="tx1"/>
                </a:solidFill>
              </a:rPr>
              <a:t>Toileting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Be toilet trained – clean and dry during the day.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Be able to wipe themselves after going to the toilet.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Be in the habit of flushing.</a:t>
            </a:r>
          </a:p>
          <a:p>
            <a:pPr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Be able to wash and dry their hands properly – 20 seconds rule.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42" name="Picture 2" descr="C:\Users\TMcCarl\AppData\Local\Microsoft\Windows\Temporary Internet Files\Content.IE5\MQ02VUR0\400_F_14422762_6xTbf1UE5F2DEaChj0s7Y1ElrqwbVjKR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989698"/>
            <a:ext cx="1223278" cy="121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Gold-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62" y="5114642"/>
            <a:ext cx="1531438" cy="149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5461E10-C58B-4BFB-8CD4-960CE9AB57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4328" y="188640"/>
            <a:ext cx="1366838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776415"/>
      </p:ext>
    </p:extLst>
  </p:cSld>
  <p:clrMapOvr>
    <a:masterClrMapping/>
  </p:clrMapOvr>
  <p:transition spd="slow"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>
            <a:extLst>
              <a:ext uri="{FF2B5EF4-FFF2-40B4-BE49-F238E27FC236}">
                <a16:creationId xmlns:a16="http://schemas.microsoft.com/office/drawing/2014/main" id="{7C1F0FB5-882F-44AC-9280-4D4A6F3B257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144192" y="858442"/>
          <a:ext cx="1190" cy="1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576" imgH="575" progId="TCLayout.ActiveDocument.1">
                  <p:embed/>
                </p:oleObj>
              </mc:Choice>
              <mc:Fallback>
                <p:oleObj name="think-cell Slide" r:id="rId4" imgW="576" imgH="575" progId="TCLayout.ActiveDocument.1">
                  <p:embed/>
                  <p:pic>
                    <p:nvPicPr>
                      <p:cNvPr id="8" name="Object 7" hidden="1">
                        <a:extLst>
                          <a:ext uri="{FF2B5EF4-FFF2-40B4-BE49-F238E27FC236}">
                            <a16:creationId xmlns:a16="http://schemas.microsoft.com/office/drawing/2014/main" id="{7C1F0FB5-882F-44AC-9280-4D4A6F3B257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44192" y="858442"/>
                        <a:ext cx="1190" cy="11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5707" y="413973"/>
            <a:ext cx="5708158" cy="1200150"/>
          </a:xfrm>
        </p:spPr>
        <p:txBody>
          <a:bodyPr/>
          <a:lstStyle/>
          <a:p>
            <a:r>
              <a:rPr lang="en-GB" sz="3150" b="1" dirty="0">
                <a:solidFill>
                  <a:srgbClr val="00B050"/>
                </a:solidFill>
                <a:latin typeface="Comic Sans MS" panose="030F0702030302020204" pitchFamily="66" charset="0"/>
              </a:rPr>
              <a:t>F.O.O.B.S.</a:t>
            </a:r>
            <a:r>
              <a:rPr lang="en-GB" sz="3150" b="1" dirty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5137" y="1969854"/>
            <a:ext cx="6172200" cy="3394472"/>
          </a:xfr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15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15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C17EDDE-1677-469D-8AF8-7016234777F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248" y="3891395"/>
            <a:ext cx="3054584" cy="202180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9B4489A-5A96-4AF1-B7CD-B2DBA09DCCC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000" y="3401518"/>
            <a:ext cx="1757996" cy="2511686"/>
          </a:xfrm>
          <a:prstGeom prst="rect">
            <a:avLst/>
          </a:prstGeom>
        </p:spPr>
      </p:pic>
      <p:pic>
        <p:nvPicPr>
          <p:cNvPr id="3078" name="Picture 6" descr="C:\Users\hammondj\Documents\F.O.O.B.S\FOOBS LOGO FINAL-1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345" y="965250"/>
            <a:ext cx="590169" cy="67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F114AF6-C870-06DC-4363-5B284CBF65D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36248" y="1768077"/>
            <a:ext cx="3054584" cy="2123319"/>
          </a:xfrm>
          <a:prstGeom prst="rect">
            <a:avLst/>
          </a:prstGeom>
        </p:spPr>
      </p:pic>
      <p:sp>
        <p:nvSpPr>
          <p:cNvPr id="22" name="Explosion 1 22">
            <a:extLst>
              <a:ext uri="{FF2B5EF4-FFF2-40B4-BE49-F238E27FC236}">
                <a16:creationId xmlns:a16="http://schemas.microsoft.com/office/drawing/2014/main" id="{B1EE8A38-36E8-02C6-86BD-A1595F791C3E}"/>
              </a:ext>
            </a:extLst>
          </p:cNvPr>
          <p:cNvSpPr/>
          <p:nvPr/>
        </p:nvSpPr>
        <p:spPr>
          <a:xfrm rot="840918">
            <a:off x="6641495" y="3111607"/>
            <a:ext cx="1897751" cy="1124486"/>
          </a:xfrm>
          <a:prstGeom prst="irregularSeal1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975" dirty="0">
                <a:solidFill>
                  <a:prstClr val="black"/>
                </a:solidFill>
                <a:latin typeface="Comic Sans MS" panose="030F0702030302020204" pitchFamily="66" charset="0"/>
              </a:rPr>
              <a:t>Multi Use Games Area at the Infants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CAFD38E-E944-FB41-DCE7-CB2669FF4CD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94735" y="3575615"/>
            <a:ext cx="2104629" cy="2337589"/>
          </a:xfrm>
          <a:prstGeom prst="rect">
            <a:avLst/>
          </a:prstGeom>
        </p:spPr>
      </p:pic>
      <p:sp>
        <p:nvSpPr>
          <p:cNvPr id="25" name="Explosion 1 24"/>
          <p:cNvSpPr/>
          <p:nvPr/>
        </p:nvSpPr>
        <p:spPr>
          <a:xfrm rot="965929">
            <a:off x="2558335" y="4899992"/>
            <a:ext cx="1455178" cy="972108"/>
          </a:xfrm>
          <a:prstGeom prst="irregularSeal1">
            <a:avLst/>
          </a:prstGeom>
          <a:solidFill>
            <a:srgbClr val="FFFF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1050" dirty="0">
                <a:solidFill>
                  <a:prstClr val="black"/>
                </a:solidFill>
                <a:latin typeface="Comic Sans MS" panose="030F0702030302020204" pitchFamily="66" charset="0"/>
              </a:rPr>
              <a:t>Sports Equipment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6B5329-C5BA-4367-8C3E-B03B70C6B415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41"/>
          <a:stretch/>
        </p:blipFill>
        <p:spPr>
          <a:xfrm>
            <a:off x="1441001" y="1768076"/>
            <a:ext cx="2661191" cy="18073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4" t="8022" r="28968"/>
          <a:stretch/>
        </p:blipFill>
        <p:spPr>
          <a:xfrm>
            <a:off x="3738460" y="1768229"/>
            <a:ext cx="1208480" cy="1807386"/>
          </a:xfrm>
          <a:prstGeom prst="rect">
            <a:avLst/>
          </a:prstGeom>
        </p:spPr>
      </p:pic>
      <p:sp>
        <p:nvSpPr>
          <p:cNvPr id="23" name="Explosion 1 22"/>
          <p:cNvSpPr/>
          <p:nvPr/>
        </p:nvSpPr>
        <p:spPr>
          <a:xfrm rot="840918">
            <a:off x="2819747" y="1666981"/>
            <a:ext cx="1142673" cy="970907"/>
          </a:xfrm>
          <a:prstGeom prst="irregularSeal1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1200" dirty="0">
                <a:solidFill>
                  <a:prstClr val="black"/>
                </a:solidFill>
                <a:latin typeface="Comic Sans MS" panose="030F0702030302020204" pitchFamily="66" charset="0"/>
              </a:rPr>
              <a:t>New books</a:t>
            </a:r>
          </a:p>
        </p:txBody>
      </p:sp>
      <p:sp>
        <p:nvSpPr>
          <p:cNvPr id="27" name="Explosion 1 26"/>
          <p:cNvSpPr/>
          <p:nvPr/>
        </p:nvSpPr>
        <p:spPr>
          <a:xfrm rot="20960728">
            <a:off x="985303" y="2437615"/>
            <a:ext cx="1535465" cy="1451762"/>
          </a:xfrm>
          <a:prstGeom prst="irregularSeal1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1200" dirty="0">
                <a:solidFill>
                  <a:prstClr val="black"/>
                </a:solidFill>
                <a:latin typeface="Comic Sans MS" panose="030F0702030302020204" pitchFamily="66" charset="0"/>
              </a:rPr>
              <a:t>Software packages</a:t>
            </a:r>
          </a:p>
        </p:txBody>
      </p:sp>
      <p:sp>
        <p:nvSpPr>
          <p:cNvPr id="15" name="Explosion 1 14"/>
          <p:cNvSpPr/>
          <p:nvPr/>
        </p:nvSpPr>
        <p:spPr>
          <a:xfrm rot="21151226">
            <a:off x="4284680" y="3248185"/>
            <a:ext cx="1535465" cy="1194731"/>
          </a:xfrm>
          <a:prstGeom prst="irregularSeal1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1050" dirty="0">
                <a:solidFill>
                  <a:prstClr val="black"/>
                </a:solidFill>
                <a:latin typeface="Comic Sans MS" panose="030F0702030302020204" pitchFamily="66" charset="0"/>
              </a:rPr>
              <a:t>Playground markings</a:t>
            </a:r>
          </a:p>
        </p:txBody>
      </p:sp>
    </p:spTree>
    <p:extLst>
      <p:ext uri="{BB962C8B-B14F-4D97-AF65-F5344CB8AC3E}">
        <p14:creationId xmlns:p14="http://schemas.microsoft.com/office/powerpoint/2010/main" val="6443785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4378" y="896767"/>
            <a:ext cx="6172200" cy="734634"/>
          </a:xfrm>
        </p:spPr>
        <p:txBody>
          <a:bodyPr>
            <a:normAutofit fontScale="90000"/>
          </a:bodyPr>
          <a:lstStyle/>
          <a:p>
            <a:r>
              <a:rPr lang="en-GB" sz="3150" b="1" dirty="0">
                <a:solidFill>
                  <a:srgbClr val="00B050"/>
                </a:solidFill>
                <a:latin typeface="Comic Sans MS" panose="030F0702030302020204" pitchFamily="66" charset="0"/>
              </a:rPr>
              <a:t>How do F.O.O.B.S. fundraise?</a:t>
            </a:r>
          </a:p>
        </p:txBody>
      </p:sp>
      <p:sp>
        <p:nvSpPr>
          <p:cNvPr id="8" name="Cloud 7"/>
          <p:cNvSpPr/>
          <p:nvPr/>
        </p:nvSpPr>
        <p:spPr>
          <a:xfrm rot="898851">
            <a:off x="4671306" y="1666142"/>
            <a:ext cx="1583887" cy="831112"/>
          </a:xfrm>
          <a:prstGeom prst="cloud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1350" dirty="0">
                <a:solidFill>
                  <a:prstClr val="black"/>
                </a:solidFill>
                <a:latin typeface="Comic Sans MS" panose="030F0702030302020204" pitchFamily="66" charset="0"/>
              </a:rPr>
              <a:t>Christmas Markets</a:t>
            </a:r>
          </a:p>
        </p:txBody>
      </p:sp>
      <p:sp>
        <p:nvSpPr>
          <p:cNvPr id="9" name="Cloud 8"/>
          <p:cNvSpPr/>
          <p:nvPr/>
        </p:nvSpPr>
        <p:spPr>
          <a:xfrm>
            <a:off x="1302992" y="3095381"/>
            <a:ext cx="1354079" cy="1134126"/>
          </a:xfrm>
          <a:prstGeom prst="cloud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1350" dirty="0">
                <a:solidFill>
                  <a:prstClr val="black"/>
                </a:solidFill>
                <a:latin typeface="Comic Sans MS" panose="030F0702030302020204" pitchFamily="66" charset="0"/>
              </a:rPr>
              <a:t>2</a:t>
            </a:r>
            <a:r>
              <a:rPr lang="en-GB" sz="1350" baseline="30000" dirty="0">
                <a:solidFill>
                  <a:prstClr val="black"/>
                </a:solidFill>
                <a:latin typeface="Comic Sans MS" panose="030F0702030302020204" pitchFamily="66" charset="0"/>
              </a:rPr>
              <a:t>nd</a:t>
            </a:r>
            <a:r>
              <a:rPr lang="en-GB" sz="1350" dirty="0">
                <a:solidFill>
                  <a:prstClr val="black"/>
                </a:solidFill>
                <a:latin typeface="Comic Sans MS" panose="030F0702030302020204" pitchFamily="66" charset="0"/>
              </a:rPr>
              <a:t> Hand Uniform</a:t>
            </a:r>
          </a:p>
        </p:txBody>
      </p:sp>
      <p:sp>
        <p:nvSpPr>
          <p:cNvPr id="10" name="Cloud 9"/>
          <p:cNvSpPr/>
          <p:nvPr/>
        </p:nvSpPr>
        <p:spPr>
          <a:xfrm rot="685417">
            <a:off x="6940476" y="2856296"/>
            <a:ext cx="1399706" cy="892544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1350" dirty="0">
                <a:solidFill>
                  <a:prstClr val="black"/>
                </a:solidFill>
                <a:latin typeface="Comic Sans MS" panose="030F0702030302020204" pitchFamily="66" charset="0"/>
              </a:rPr>
              <a:t>Treasure Hunt</a:t>
            </a:r>
          </a:p>
        </p:txBody>
      </p:sp>
      <p:sp>
        <p:nvSpPr>
          <p:cNvPr id="11" name="Cloud 10"/>
          <p:cNvSpPr/>
          <p:nvPr/>
        </p:nvSpPr>
        <p:spPr>
          <a:xfrm rot="578405">
            <a:off x="3255597" y="3741254"/>
            <a:ext cx="1432670" cy="878695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1350" dirty="0">
                <a:solidFill>
                  <a:prstClr val="black"/>
                </a:solidFill>
                <a:latin typeface="Comic Sans MS" panose="030F0702030302020204" pitchFamily="66" charset="0"/>
              </a:rPr>
              <a:t>Bags 2 School Recycling</a:t>
            </a:r>
          </a:p>
        </p:txBody>
      </p:sp>
      <p:sp>
        <p:nvSpPr>
          <p:cNvPr id="13" name="Cloud 12"/>
          <p:cNvSpPr/>
          <p:nvPr/>
        </p:nvSpPr>
        <p:spPr>
          <a:xfrm rot="20936566">
            <a:off x="6350771" y="1757410"/>
            <a:ext cx="1512834" cy="1021809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1350" dirty="0">
                <a:solidFill>
                  <a:prstClr val="black"/>
                </a:solidFill>
                <a:latin typeface="Comic Sans MS" panose="030F0702030302020204" pitchFamily="66" charset="0"/>
              </a:rPr>
              <a:t>F.O.O.B.S. Lotto</a:t>
            </a:r>
          </a:p>
        </p:txBody>
      </p:sp>
      <p:sp>
        <p:nvSpPr>
          <p:cNvPr id="14" name="Cloud 13"/>
          <p:cNvSpPr/>
          <p:nvPr/>
        </p:nvSpPr>
        <p:spPr>
          <a:xfrm rot="20581508">
            <a:off x="6370184" y="4208417"/>
            <a:ext cx="2045832" cy="972650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1350" dirty="0">
                <a:solidFill>
                  <a:prstClr val="black"/>
                </a:solidFill>
                <a:latin typeface="Comic Sans MS" panose="030F0702030302020204" pitchFamily="66" charset="0"/>
              </a:rPr>
              <a:t>Event Refreshments</a:t>
            </a:r>
          </a:p>
        </p:txBody>
      </p:sp>
      <p:sp>
        <p:nvSpPr>
          <p:cNvPr id="16" name="Cloud 15"/>
          <p:cNvSpPr/>
          <p:nvPr/>
        </p:nvSpPr>
        <p:spPr>
          <a:xfrm rot="21343088">
            <a:off x="1577500" y="4432064"/>
            <a:ext cx="1562790" cy="941844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1350" dirty="0">
                <a:solidFill>
                  <a:prstClr val="black"/>
                </a:solidFill>
                <a:latin typeface="Comic Sans MS" panose="030F0702030302020204" pitchFamily="66" charset="0"/>
              </a:rPr>
              <a:t>Christmas Cards</a:t>
            </a:r>
          </a:p>
        </p:txBody>
      </p:sp>
      <p:sp>
        <p:nvSpPr>
          <p:cNvPr id="17" name="Cloud 16"/>
          <p:cNvSpPr/>
          <p:nvPr/>
        </p:nvSpPr>
        <p:spPr>
          <a:xfrm rot="21211674">
            <a:off x="2877639" y="1695538"/>
            <a:ext cx="1346732" cy="685800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1350" dirty="0">
                <a:solidFill>
                  <a:prstClr val="black"/>
                </a:solidFill>
                <a:latin typeface="Comic Sans MS" panose="030F0702030302020204" pitchFamily="66" charset="0"/>
              </a:rPr>
              <a:t>Discos</a:t>
            </a:r>
          </a:p>
        </p:txBody>
      </p:sp>
      <p:sp>
        <p:nvSpPr>
          <p:cNvPr id="18" name="Cloud 17"/>
          <p:cNvSpPr/>
          <p:nvPr/>
        </p:nvSpPr>
        <p:spPr>
          <a:xfrm rot="21139926">
            <a:off x="1267153" y="1820154"/>
            <a:ext cx="1317105" cy="1179652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1350" dirty="0">
                <a:solidFill>
                  <a:prstClr val="black"/>
                </a:solidFill>
                <a:latin typeface="Comic Sans MS" panose="030F0702030302020204" pitchFamily="66" charset="0"/>
              </a:rPr>
              <a:t>Quiz Night</a:t>
            </a:r>
          </a:p>
        </p:txBody>
      </p:sp>
      <p:sp>
        <p:nvSpPr>
          <p:cNvPr id="3" name="Cloud 2"/>
          <p:cNvSpPr/>
          <p:nvPr/>
        </p:nvSpPr>
        <p:spPr>
          <a:xfrm rot="21172503">
            <a:off x="2750728" y="2492626"/>
            <a:ext cx="2381362" cy="1142240"/>
          </a:xfrm>
          <a:prstGeom prst="cloud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SUMMER FAIR</a:t>
            </a:r>
          </a:p>
        </p:txBody>
      </p:sp>
      <p:pic>
        <p:nvPicPr>
          <p:cNvPr id="6146" name="Picture 2" descr="C:\Users\hammondj\Documents\F.O.O.B.S\FOOBS LOGO FINAL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101" y="916459"/>
            <a:ext cx="542957" cy="62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loud 18"/>
          <p:cNvSpPr/>
          <p:nvPr/>
        </p:nvSpPr>
        <p:spPr>
          <a:xfrm rot="1057345">
            <a:off x="4774548" y="3191004"/>
            <a:ext cx="2381362" cy="1142240"/>
          </a:xfrm>
          <a:prstGeom prst="cloud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TRAIL &amp; FUN RUN</a:t>
            </a:r>
          </a:p>
        </p:txBody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F803C14E-05FF-B6AA-AE97-D4C8E3F9B2B5}"/>
              </a:ext>
            </a:extLst>
          </p:cNvPr>
          <p:cNvSpPr/>
          <p:nvPr/>
        </p:nvSpPr>
        <p:spPr>
          <a:xfrm rot="20729151">
            <a:off x="3313924" y="4794104"/>
            <a:ext cx="1354079" cy="1134126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1350" dirty="0">
                <a:solidFill>
                  <a:prstClr val="black"/>
                </a:solidFill>
                <a:latin typeface="Comic Sans MS" panose="030F0702030302020204" pitchFamily="66" charset="0"/>
              </a:rPr>
              <a:t>Easter Fair</a:t>
            </a:r>
          </a:p>
        </p:txBody>
      </p:sp>
      <p:sp>
        <p:nvSpPr>
          <p:cNvPr id="5" name="Cloud 4">
            <a:extLst>
              <a:ext uri="{FF2B5EF4-FFF2-40B4-BE49-F238E27FC236}">
                <a16:creationId xmlns:a16="http://schemas.microsoft.com/office/drawing/2014/main" id="{7EDEAE43-34DD-412A-1E0A-AEC4C8EA552A}"/>
              </a:ext>
            </a:extLst>
          </p:cNvPr>
          <p:cNvSpPr/>
          <p:nvPr/>
        </p:nvSpPr>
        <p:spPr>
          <a:xfrm rot="707076">
            <a:off x="4788544" y="4720937"/>
            <a:ext cx="1447401" cy="941844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1350" dirty="0">
                <a:solidFill>
                  <a:prstClr val="black"/>
                </a:solidFill>
                <a:latin typeface="Comic Sans MS" panose="030F0702030302020204" pitchFamily="66" charset="0"/>
              </a:rPr>
              <a:t>Letters to Santa kits</a:t>
            </a:r>
          </a:p>
        </p:txBody>
      </p:sp>
    </p:spTree>
    <p:extLst>
      <p:ext uri="{BB962C8B-B14F-4D97-AF65-F5344CB8AC3E}">
        <p14:creationId xmlns:p14="http://schemas.microsoft.com/office/powerpoint/2010/main" val="18251302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27F53-74DB-4D41-B22F-1ED587BC0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636912"/>
          </a:xfrm>
        </p:spPr>
        <p:txBody>
          <a:bodyPr/>
          <a:lstStyle/>
          <a:p>
            <a:br>
              <a:rPr lang="en-GB" dirty="0"/>
            </a:br>
            <a:r>
              <a:rPr lang="en-GB" dirty="0"/>
              <a:t>Any Questions?</a:t>
            </a:r>
            <a:br>
              <a:rPr lang="en-GB" dirty="0"/>
            </a:br>
            <a:r>
              <a:rPr lang="en-GB" b="1" dirty="0">
                <a:solidFill>
                  <a:schemeClr val="tx1"/>
                </a:solidFill>
              </a:rPr>
              <a:t>Thank you for coming!</a:t>
            </a:r>
            <a:br>
              <a:rPr lang="en-GB" b="1" dirty="0">
                <a:solidFill>
                  <a:schemeClr val="tx1"/>
                </a:solidFill>
              </a:rPr>
            </a:b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2DF772-93BC-4A84-B811-B4145194F0AC}"/>
              </a:ext>
            </a:extLst>
          </p:cNvPr>
          <p:cNvSpPr/>
          <p:nvPr/>
        </p:nvSpPr>
        <p:spPr>
          <a:xfrm>
            <a:off x="1439652" y="5157192"/>
            <a:ext cx="62646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dirty="0"/>
              <a:t>Have a look at our website for further information: </a:t>
            </a:r>
          </a:p>
          <a:p>
            <a:pPr algn="ctr"/>
            <a:r>
              <a:rPr lang="en-GB" sz="3000" b="1" dirty="0">
                <a:hlinkClick r:id="rId2"/>
              </a:rPr>
              <a:t>www.oldbasinginfants.co.uk</a:t>
            </a:r>
            <a:endParaRPr lang="en-GB" sz="30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367474-6227-49C6-BB4E-0AC7840F10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4738" y="1886668"/>
            <a:ext cx="3214524" cy="327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466660"/>
      </p:ext>
    </p:extLst>
  </p:cSld>
  <p:clrMapOvr>
    <a:masterClrMapping/>
  </p:clrMapOvr>
  <p:transition spd="slow">
    <p:fade thruBlk="1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d207319-bad6-47f7-9715-ce0ec1521809">
      <Terms xmlns="http://schemas.microsoft.com/office/infopath/2007/PartnerControls"/>
    </lcf76f155ced4ddcb4097134ff3c332f>
    <TaxCatchAll xmlns="59eb697d-2c58-4c4d-9dc2-91254e973e9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0FB7A5EF726348BC70AACF5890C928" ma:contentTypeVersion="13" ma:contentTypeDescription="Create a new document." ma:contentTypeScope="" ma:versionID="0cccea3bdf3a2eb39518b9fe893fabaa">
  <xsd:schema xmlns:xsd="http://www.w3.org/2001/XMLSchema" xmlns:xs="http://www.w3.org/2001/XMLSchema" xmlns:p="http://schemas.microsoft.com/office/2006/metadata/properties" xmlns:ns2="2d207319-bad6-47f7-9715-ce0ec1521809" xmlns:ns3="59eb697d-2c58-4c4d-9dc2-91254e973e9c" targetNamespace="http://schemas.microsoft.com/office/2006/metadata/properties" ma:root="true" ma:fieldsID="01d9ec65cfb12587c928ce7bfeeac2dc" ns2:_="" ns3:_="">
    <xsd:import namespace="2d207319-bad6-47f7-9715-ce0ec1521809"/>
    <xsd:import namespace="59eb697d-2c58-4c4d-9dc2-91254e973e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207319-bad6-47f7-9715-ce0ec15218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79b9d97-fef6-46bb-88db-fb3e9f8ea2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eb697d-2c58-4c4d-9dc2-91254e973e9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22aea610-80be-4942-931f-c5697c1d33ec}" ma:internalName="TaxCatchAll" ma:showField="CatchAllData" ma:web="59eb697d-2c58-4c4d-9dc2-91254e973e9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06DCA89-FE57-47FB-AB66-11A8DB8145C3}">
  <ds:schemaRefs>
    <ds:schemaRef ds:uri="http://schemas.microsoft.com/office/2006/metadata/properties"/>
    <ds:schemaRef ds:uri="http://schemas.microsoft.com/office/infopath/2007/PartnerControls"/>
    <ds:schemaRef ds:uri="2d207319-bad6-47f7-9715-ce0ec1521809"/>
    <ds:schemaRef ds:uri="59eb697d-2c58-4c4d-9dc2-91254e973e9c"/>
  </ds:schemaRefs>
</ds:datastoreItem>
</file>

<file path=customXml/itemProps2.xml><?xml version="1.0" encoding="utf-8"?>
<ds:datastoreItem xmlns:ds="http://schemas.openxmlformats.org/officeDocument/2006/customXml" ds:itemID="{75D7EEC8-7BBA-4FAA-A6CA-317898982F0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D8BCD90-0754-444A-A85F-C41074343B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d207319-bad6-47f7-9715-ce0ec1521809"/>
    <ds:schemaRef ds:uri="59eb697d-2c58-4c4d-9dc2-91254e973e9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1613</TotalTime>
  <Words>914</Words>
  <Application>Microsoft Office PowerPoint</Application>
  <PresentationFormat>On-screen Show (4:3)</PresentationFormat>
  <Paragraphs>176</Paragraphs>
  <Slides>20</Slides>
  <Notes>17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Arial</vt:lpstr>
      <vt:lpstr>Calibri</vt:lpstr>
      <vt:lpstr>Century Gothic</vt:lpstr>
      <vt:lpstr>Comic Sans MS</vt:lpstr>
      <vt:lpstr>Courier New</vt:lpstr>
      <vt:lpstr>Palatino Linotype</vt:lpstr>
      <vt:lpstr>Wingdings</vt:lpstr>
      <vt:lpstr>Executive</vt:lpstr>
      <vt:lpstr>1_Executive</vt:lpstr>
      <vt:lpstr>think-cell Slide</vt:lpstr>
      <vt:lpstr>New Parents’ Briefing May 2026</vt:lpstr>
      <vt:lpstr>Welcome</vt:lpstr>
      <vt:lpstr>Courage to try, Power to change</vt:lpstr>
      <vt:lpstr>Information Packs </vt:lpstr>
      <vt:lpstr>Information Packs </vt:lpstr>
      <vt:lpstr>Pleas for your support!</vt:lpstr>
      <vt:lpstr>Starting Dates </vt:lpstr>
      <vt:lpstr>Our transition programme</vt:lpstr>
      <vt:lpstr>Our transition programme</vt:lpstr>
      <vt:lpstr>PowerPoint Presentation</vt:lpstr>
      <vt:lpstr>Before starting school…</vt:lpstr>
      <vt:lpstr>PowerPoint Presentation</vt:lpstr>
      <vt:lpstr>Expectations</vt:lpstr>
      <vt:lpstr>Expectations</vt:lpstr>
      <vt:lpstr>Expectations</vt:lpstr>
      <vt:lpstr>Expectations</vt:lpstr>
      <vt:lpstr>Expectations</vt:lpstr>
      <vt:lpstr>F.O.O.B.S. </vt:lpstr>
      <vt:lpstr>How do F.O.O.B.S. fundraise?</vt:lpstr>
      <vt:lpstr> Any Questions? Thank you for coming! </vt:lpstr>
    </vt:vector>
  </TitlesOfParts>
  <Company>Denmead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Old Basing Infant School</dc:title>
  <dc:creator>jward</dc:creator>
  <cp:lastModifiedBy>S Denning</cp:lastModifiedBy>
  <cp:revision>206</cp:revision>
  <dcterms:created xsi:type="dcterms:W3CDTF">2012-05-06T19:03:24Z</dcterms:created>
  <dcterms:modified xsi:type="dcterms:W3CDTF">2026-05-19T17:08:15Z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0x0101008F0FB7A5EF726348BC70AACF5890C928</vt:lpwstr>
  </property>
  <property fmtid="{D5CDD505-2E9C-101B-9397-08002B2CF9AE}" pid="3" name="Order">
    <vt:r8>454800</vt:r8>
  </property>
  <property fmtid="{D5CDD505-2E9C-101B-9397-08002B2CF9AE}" pid="4" name="MediaServiceImageTags">
    <vt:lpwstr/>
  </property>
</Properties>
</file>